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323" r:id="rId2"/>
    <p:sldId id="374" r:id="rId3"/>
    <p:sldId id="354" r:id="rId4"/>
    <p:sldId id="355" r:id="rId5"/>
    <p:sldId id="375" r:id="rId6"/>
    <p:sldId id="357" r:id="rId7"/>
    <p:sldId id="378" r:id="rId8"/>
    <p:sldId id="381" r:id="rId9"/>
    <p:sldId id="376" r:id="rId10"/>
    <p:sldId id="360" r:id="rId11"/>
    <p:sldId id="383" r:id="rId12"/>
    <p:sldId id="361" r:id="rId13"/>
    <p:sldId id="395" r:id="rId14"/>
    <p:sldId id="362" r:id="rId15"/>
    <p:sldId id="384" r:id="rId16"/>
    <p:sldId id="394" r:id="rId17"/>
    <p:sldId id="364" r:id="rId18"/>
    <p:sldId id="366" r:id="rId19"/>
    <p:sldId id="368" r:id="rId20"/>
    <p:sldId id="386" r:id="rId21"/>
    <p:sldId id="387" r:id="rId22"/>
    <p:sldId id="388" r:id="rId23"/>
    <p:sldId id="371" r:id="rId24"/>
    <p:sldId id="372" r:id="rId25"/>
    <p:sldId id="373" r:id="rId26"/>
    <p:sldId id="389" r:id="rId27"/>
    <p:sldId id="390" r:id="rId28"/>
    <p:sldId id="392" r:id="rId29"/>
    <p:sldId id="396" r:id="rId30"/>
    <p:sldId id="397" r:id="rId31"/>
    <p:sldId id="398" r:id="rId32"/>
  </p:sldIdLst>
  <p:sldSz cx="9144000" cy="6858000" type="screen4x3"/>
  <p:notesSz cx="6794500" cy="9918700"/>
  <p:embeddedFontLst>
    <p:embeddedFont>
      <p:font typeface="黑体" panose="02010609060101010101" pitchFamily="49" charset="-122"/>
      <p:regular r:id="rId35"/>
    </p:embeddedFont>
    <p:embeddedFont>
      <p:font typeface="华文隶书" panose="02010800040101010101" pitchFamily="2" charset="-122"/>
      <p:regular r:id="rId36"/>
    </p:embeddedFont>
    <p:embeddedFont>
      <p:font typeface="Arial Black" panose="020B0A04020102020204" pitchFamily="34" charset="0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Wingdings 2" panose="05020102010507070707" pitchFamily="18" charset="2"/>
      <p:regular r:id="rId43"/>
    </p:embeddedFont>
  </p:embeddedFontLst>
  <p:custDataLst>
    <p:tags r:id="rId4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D46"/>
    <a:srgbClr val="0000FF"/>
    <a:srgbClr val="0066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3318" autoAdjust="0"/>
  </p:normalViewPr>
  <p:slideViewPr>
    <p:cSldViewPr>
      <p:cViewPr varScale="1">
        <p:scale>
          <a:sx n="72" d="100"/>
          <a:sy n="72" d="100"/>
        </p:scale>
        <p:origin x="132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3124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2208" tIns="46104" rIns="92208" bIns="4610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2208" tIns="46104" rIns="92208" bIns="4610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073771F-1B21-4642-9340-9D6B7CD5AEF6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813"/>
            <a:ext cx="2944813" cy="495300"/>
          </a:xfrm>
          <a:prstGeom prst="rect">
            <a:avLst/>
          </a:prstGeom>
        </p:spPr>
        <p:txBody>
          <a:bodyPr vert="horz" lIns="92208" tIns="46104" rIns="92208" bIns="4610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21813"/>
            <a:ext cx="2944813" cy="495300"/>
          </a:xfrm>
          <a:prstGeom prst="rect">
            <a:avLst/>
          </a:prstGeom>
        </p:spPr>
        <p:txBody>
          <a:bodyPr vert="horz" wrap="square" lIns="92208" tIns="46104" rIns="92208" bIns="4610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1DBCBEF-0D6D-486C-BFE3-BFD779B138C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2208" tIns="46104" rIns="92208" bIns="4610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2208" tIns="46104" rIns="92208" bIns="4610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DF2690C-FE24-4FF6-B99B-87A6C9665C2C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08" tIns="46104" rIns="92208" bIns="46104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700"/>
            <a:ext cx="5435600" cy="4462463"/>
          </a:xfrm>
          <a:prstGeom prst="rect">
            <a:avLst/>
          </a:prstGeom>
        </p:spPr>
        <p:txBody>
          <a:bodyPr vert="horz" lIns="92208" tIns="46104" rIns="92208" bIns="4610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44813" cy="495300"/>
          </a:xfrm>
          <a:prstGeom prst="rect">
            <a:avLst/>
          </a:prstGeom>
        </p:spPr>
        <p:txBody>
          <a:bodyPr vert="horz" lIns="92208" tIns="46104" rIns="92208" bIns="4610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21813"/>
            <a:ext cx="2944813" cy="495300"/>
          </a:xfrm>
          <a:prstGeom prst="rect">
            <a:avLst/>
          </a:prstGeom>
        </p:spPr>
        <p:txBody>
          <a:bodyPr vert="horz" wrap="square" lIns="92208" tIns="46104" rIns="92208" bIns="4610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D4E54E9-4B84-4EBD-9866-A62957BBDD5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 userDrawn="1"/>
        </p:nvCxnSpPr>
        <p:spPr>
          <a:xfrm>
            <a:off x="457200" y="6307138"/>
            <a:ext cx="8229600" cy="1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303213"/>
            <a:ext cx="21082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页脚占位符 6"/>
          <p:cNvSpPr txBox="1">
            <a:spLocks/>
          </p:cNvSpPr>
          <p:nvPr userDrawn="1"/>
        </p:nvSpPr>
        <p:spPr>
          <a:xfrm>
            <a:off x="6732588" y="6381750"/>
            <a:ext cx="216058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zh-CN" altLang="en-US" dirty="0"/>
              <a:t>北京邮电大学信息安全中心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灯片编号占位符 19"/>
          <p:cNvSpPr>
            <a:spLocks noGrp="1"/>
          </p:cNvSpPr>
          <p:nvPr>
            <p:ph type="sldNum" sz="quarter" idx="10"/>
          </p:nvPr>
        </p:nvSpPr>
        <p:spPr>
          <a:xfrm>
            <a:off x="3505200" y="6381750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26E45B02-B019-4C42-89C0-01205D41361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6990913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9AC34-A0E2-482E-8547-2842D0747264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3FE6D-5EF0-4015-9F7D-8EA885DC42D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046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A8085-CC78-4850-901A-D7AED46D4E0D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49FA6-93E0-4E0C-95BF-689B838222B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465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 userDrawn="1"/>
        </p:nvCxnSpPr>
        <p:spPr>
          <a:xfrm>
            <a:off x="457200" y="981075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/>
          <p:cNvCxnSpPr/>
          <p:nvPr userDrawn="1"/>
        </p:nvCxnSpPr>
        <p:spPr>
          <a:xfrm>
            <a:off x="457200" y="6307138"/>
            <a:ext cx="8229600" cy="1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303213"/>
            <a:ext cx="21082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页脚占位符 6"/>
          <p:cNvSpPr txBox="1">
            <a:spLocks/>
          </p:cNvSpPr>
          <p:nvPr userDrawn="1"/>
        </p:nvSpPr>
        <p:spPr>
          <a:xfrm>
            <a:off x="6732588" y="6381750"/>
            <a:ext cx="2160587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zh-CN" altLang="en-US" dirty="0"/>
              <a:t>北京邮电大学信息安全中心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752"/>
            <a:ext cx="7924800" cy="4929411"/>
          </a:xfrm>
        </p:spPr>
        <p:txBody>
          <a:bodyPr/>
          <a:lstStyle>
            <a:lvl1pPr marL="0" indent="0">
              <a:buNone/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548640" indent="0">
              <a:buNone/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buNone/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buNone/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buNone/>
              <a:defRPr b="1"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7544" y="260648"/>
            <a:ext cx="5832648" cy="651148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8" name="页脚占位符 6"/>
          <p:cNvSpPr>
            <a:spLocks noGrp="1"/>
          </p:cNvSpPr>
          <p:nvPr>
            <p:ph type="ftr" sz="quarter" idx="10"/>
          </p:nvPr>
        </p:nvSpPr>
        <p:spPr>
          <a:xfrm>
            <a:off x="395288" y="6381750"/>
            <a:ext cx="2235200" cy="36195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9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3517900" y="6403975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EEA5D0-BE83-4172-8FC7-1B85ABB937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5294184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 userDrawn="1"/>
        </p:nvCxnSpPr>
        <p:spPr>
          <a:xfrm>
            <a:off x="722313" y="4419600"/>
            <a:ext cx="77724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9E149-2E0B-48C0-8AD9-B0FFB215AF51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B051E-9AD5-4913-B78F-F7F16AF50E4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9290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7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None/>
              <a:defRPr sz="2400" b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None/>
              <a:defRPr sz="2400" b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北京邮电大学信息安全中心</a:t>
            </a:r>
            <a:endParaRPr lang="en-GB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FD9BC-7738-4AF3-9D86-3B6FE0077026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700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V="1">
            <a:off x="457200" y="1143000"/>
            <a:ext cx="82296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0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0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96437-160A-4F20-A7C4-D0FBD894DAD1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4C8BC-CE16-4037-BC58-CF35B1E1EF2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8322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 rot="5400000" flipH="1" flipV="1">
            <a:off x="0" y="1143000"/>
            <a:ext cx="15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7"/>
          <p:cNvCxnSpPr/>
          <p:nvPr userDrawn="1"/>
        </p:nvCxnSpPr>
        <p:spPr>
          <a:xfrm flipV="1">
            <a:off x="457200" y="1143000"/>
            <a:ext cx="82296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8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77003-DE0E-40E9-8345-9AE377C1E12F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82070-FDAE-40D2-8DAC-5104A7B385A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0144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7DE6B-854D-4F03-AEEE-C66A0D2EAEF2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3516C-1653-463E-BC6B-DBC9DB9D828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337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None/>
              <a:defRPr sz="3200"/>
            </a:lvl1pPr>
            <a:lvl2pPr>
              <a:buNone/>
              <a:defRPr sz="2800"/>
            </a:lvl2pPr>
            <a:lvl3pPr>
              <a:buNone/>
              <a:defRPr sz="2400"/>
            </a:lvl3pPr>
            <a:lvl4pPr>
              <a:buNone/>
              <a:defRPr sz="2000"/>
            </a:lvl4pPr>
            <a:lvl5pPr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92090-FFAE-4815-89CF-D6A3334D884B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13677-82E1-4573-A44F-357E7C0E49F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233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7F81F-F26A-4161-B1ED-EA3048BA2769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975D2-4CDB-495A-9D87-30BB90C639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2393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271CF7-7CAD-4CFA-ACAF-FC1252C533FC}" type="datetimeFigureOut">
              <a:rPr lang="en-US"/>
              <a:pPr>
                <a:defRPr/>
              </a:pPr>
              <a:t>1/17/2019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6D9540A-9DA5-4B43-9D42-EA7714D53C6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aojie@bupt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>
          <a:xfrm>
            <a:off x="571500" y="1412875"/>
            <a:ext cx="8077200" cy="1470025"/>
          </a:xfrm>
        </p:spPr>
        <p:txBody>
          <a:bodyPr/>
          <a:lstStyle/>
          <a:p>
            <a:pPr algn="ctr" eaLnBrk="1" hangingPunct="1"/>
            <a:br>
              <a:rPr lang="en-US" altLang="zh-CN" sz="4800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zh-CN" altLang="en-US" dirty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第一章 </a:t>
            </a:r>
            <a:r>
              <a:rPr lang="zh-CN" altLang="en-US" sz="4800" dirty="0">
                <a:solidFill>
                  <a:srgbClr val="C00000"/>
                </a:solidFill>
                <a:latin typeface="Arial Black" panose="020B0A04020102020204" pitchFamily="34" charset="0"/>
                <a:ea typeface="华文隶书" panose="02010800040101010101" pitchFamily="2" charset="-122"/>
              </a:rPr>
              <a:t>命题逻辑</a:t>
            </a:r>
            <a:br>
              <a:rPr lang="en-US" altLang="zh-CN" sz="6600" dirty="0">
                <a:solidFill>
                  <a:srgbClr val="C00000"/>
                </a:solidFill>
                <a:latin typeface="Arial Black" panose="020B0A04020102020204" pitchFamily="34" charset="0"/>
                <a:ea typeface="华文隶书" panose="02010800040101010101" pitchFamily="2" charset="-122"/>
              </a:rPr>
            </a:br>
            <a:b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  <a:ea typeface="华文隶书" panose="02010800040101010101" pitchFamily="2" charset="-122"/>
              </a:rPr>
            </a:br>
            <a:r>
              <a:rPr lang="zh-CN" altLang="en-US" sz="3200" dirty="0">
                <a:solidFill>
                  <a:srgbClr val="C00000"/>
                </a:solidFill>
                <a:latin typeface="Arial Black" panose="020B0A04020102020204" pitchFamily="34" charset="0"/>
                <a:ea typeface="华文隶书" panose="02010800040101010101" pitchFamily="2" charset="-122"/>
              </a:rPr>
              <a:t>等值演算</a:t>
            </a:r>
            <a:br>
              <a:rPr lang="en-US" altLang="en-US" dirty="0"/>
            </a:br>
            <a:endParaRPr lang="en-US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10000"/>
            <a:ext cx="6781800" cy="2209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1"/>
                </a:solidFill>
              </a:rPr>
              <a:t>郝杰</a:t>
            </a:r>
            <a:endParaRPr lang="en-US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altLang="zh-CN" sz="2800" dirty="0">
                <a:hlinkClick r:id="rId2"/>
              </a:rPr>
              <a:t>haojie@bupt.edu.cn</a:t>
            </a:r>
            <a:endParaRPr lang="en-US" altLang="zh-CN" sz="2800" dirty="0"/>
          </a:p>
          <a:p>
            <a:pPr eaLnBrk="1" hangingPunct="1"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北京邮电大学信息安全中心</a:t>
            </a:r>
            <a:r>
              <a:rPr lang="en-US" sz="2000" dirty="0"/>
              <a:t> </a:t>
            </a:r>
          </a:p>
        </p:txBody>
      </p:sp>
      <p:sp>
        <p:nvSpPr>
          <p:cNvPr id="10244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3517900" y="63817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EC2E34-8895-4146-89EA-3BF4A3CEE727}" type="slidenum">
              <a:rPr lang="en-GB" altLang="en-US" sz="1200" b="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200" b="0">
              <a:solidFill>
                <a:srgbClr val="898989"/>
              </a:solidFill>
            </a:endParaRPr>
          </a:p>
        </p:txBody>
      </p:sp>
      <p:sp>
        <p:nvSpPr>
          <p:cNvPr id="8" name="页脚占位符 3"/>
          <p:cNvSpPr txBox="1">
            <a:spLocks/>
          </p:cNvSpPr>
          <p:nvPr/>
        </p:nvSpPr>
        <p:spPr>
          <a:xfrm>
            <a:off x="395288" y="6415088"/>
            <a:ext cx="2235200" cy="361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t>2018</a:t>
            </a:r>
            <a:r>
              <a:rPr lang="zh-CN" altLang="en-US"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t>年秋季学期</a:t>
            </a:r>
            <a:endParaRPr lang="en-GB" sz="1200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双重否定律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negation law</a:t>
            </a:r>
            <a:r>
              <a:rPr lang="en-US" altLang="zh-CN" dirty="0"/>
              <a:t>)</a:t>
            </a:r>
            <a:br>
              <a:rPr lang="zh-CN" altLang="en-US" dirty="0"/>
            </a:br>
            <a:br>
              <a:rPr lang="zh-CN" altLang="en-US" sz="1800" dirty="0"/>
            </a:br>
            <a:r>
              <a:rPr lang="zh-CN" altLang="en-US" dirty="0"/>
              <a:t>            </a:t>
            </a:r>
            <a:r>
              <a:rPr lang="en-US" altLang="zh-CN" dirty="0"/>
              <a:t>	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¬¬A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 A</a:t>
            </a:r>
          </a:p>
          <a:p>
            <a:pPr>
              <a:defRPr/>
            </a:pPr>
            <a:endParaRPr lang="en-US" altLang="zh-CN" sz="1000" i="1" dirty="0">
              <a:latin typeface="Times New Roman" pitchFamily="18" charset="0"/>
              <a:cs typeface="Arial" charset="0"/>
            </a:endParaRPr>
          </a:p>
          <a:p>
            <a:pPr eaLnBrk="1" hangingPunct="1">
              <a:spcAft>
                <a:spcPts val="1200"/>
              </a:spcAft>
              <a:defRPr/>
            </a:pPr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等幂律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Idempotent laws</a:t>
            </a:r>
            <a:r>
              <a:rPr lang="en-US" altLang="zh-CN" dirty="0"/>
              <a:t>)</a:t>
            </a:r>
          </a:p>
          <a:p>
            <a:pPr marL="548640" eaLnBrk="1" hangingPunct="1">
              <a:spcAft>
                <a:spcPts val="1200"/>
              </a:spcAft>
              <a:defRPr/>
            </a:pPr>
            <a:br>
              <a:rPr lang="zh-CN" altLang="en-US" sz="400" dirty="0"/>
            </a:br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		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   		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 </a:t>
            </a:r>
            <a:endParaRPr lang="en-US" altLang="zh-CN" i="1" dirty="0">
              <a:latin typeface="Times New Roman" panose="02020603050405020304" pitchFamily="18" charset="0"/>
            </a:endParaRPr>
          </a:p>
          <a:p>
            <a:pPr marL="548640" eaLnBrk="1" hangingPunct="1">
              <a:spcAft>
                <a:spcPts val="1200"/>
              </a:spcAft>
              <a:defRPr/>
            </a:pPr>
            <a:br>
              <a:rPr lang="en-US" altLang="zh-CN" sz="400" i="1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   		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 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Arial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   		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Arial" charset="0"/>
              </a:rPr>
              <a:t>1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spcAft>
                <a:spcPts val="1200"/>
              </a:spcAft>
              <a:defRPr/>
            </a:pPr>
            <a:endParaRPr lang="en-US" altLang="zh-CN" sz="2800" dirty="0"/>
          </a:p>
          <a:p>
            <a:pPr>
              <a:defRPr/>
            </a:pPr>
            <a:endParaRPr lang="en-US" sz="2800" dirty="0"/>
          </a:p>
        </p:txBody>
      </p:sp>
      <p:sp>
        <p:nvSpPr>
          <p:cNvPr id="17411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基本等值式</a:t>
            </a:r>
            <a:endParaRPr lang="en-US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17413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213604-DDF7-48DA-A978-ACE52E4144A0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10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987824" y="4653136"/>
            <a:ext cx="309634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1200"/>
              </a:spcAft>
              <a:defRPr/>
            </a:pPr>
            <a:r>
              <a:rPr lang="en-US" altLang="zh-CN" dirty="0">
                <a:solidFill>
                  <a:srgbClr val="C00000"/>
                </a:solidFill>
              </a:rPr>
              <a:t>3. </a:t>
            </a:r>
            <a:r>
              <a:rPr lang="zh-CN" altLang="en-US" dirty="0">
                <a:solidFill>
                  <a:srgbClr val="C00000"/>
                </a:solidFill>
              </a:rPr>
              <a:t>交换律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Commutative laws</a:t>
            </a:r>
            <a:r>
              <a:rPr lang="en-US" altLang="zh-CN" dirty="0"/>
              <a:t>)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>
                <a:latin typeface="Times New Roman" pitchFamily="18" charset="0"/>
              </a:rPr>
              <a:t>     </a:t>
            </a:r>
            <a:r>
              <a:rPr lang="en-US" altLang="zh-CN" dirty="0">
                <a:latin typeface="Times New Roman" pitchFamily="18" charset="0"/>
              </a:rPr>
              <a:t>		     </a:t>
            </a:r>
            <a:r>
              <a:rPr lang="en-US" altLang="zh-CN" i="1" dirty="0">
                <a:latin typeface="Times New Roman" pitchFamily="18" charset="0"/>
              </a:rPr>
              <a:t>A </a:t>
            </a:r>
            <a:r>
              <a:rPr lang="en-US" altLang="zh-CN" dirty="0">
                <a:latin typeface="Times New Roman" pitchFamily="18" charset="0"/>
              </a:rPr>
              <a:t>∨</a:t>
            </a:r>
            <a:r>
              <a:rPr lang="en-US" altLang="zh-CN" i="1" dirty="0">
                <a:latin typeface="Times New Roman" pitchFamily="18" charset="0"/>
              </a:rPr>
              <a:t> B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i="1" dirty="0">
                <a:latin typeface="Times New Roman" pitchFamily="18" charset="0"/>
                <a:sym typeface="Symbol" panose="05050102010706020507" pitchFamily="18" charset="2"/>
              </a:rPr>
              <a:t>B</a:t>
            </a:r>
            <a:r>
              <a:rPr lang="en-US" altLang="zh-CN" i="1" dirty="0">
                <a:latin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</a:rPr>
              <a:t>∨</a:t>
            </a:r>
            <a:r>
              <a:rPr lang="en-US" altLang="zh-CN" i="1" dirty="0">
                <a:latin typeface="Times New Roman" pitchFamily="18" charset="0"/>
              </a:rPr>
              <a:t> A</a:t>
            </a:r>
            <a:br>
              <a:rPr lang="en-US" altLang="zh-CN" dirty="0">
                <a:latin typeface="Times New Roman" pitchFamily="18" charset="0"/>
              </a:rPr>
            </a:br>
            <a:r>
              <a:rPr lang="en-US" altLang="zh-CN" dirty="0">
                <a:latin typeface="Times New Roman" pitchFamily="18" charset="0"/>
              </a:rPr>
              <a:t>     		     </a:t>
            </a:r>
            <a:r>
              <a:rPr lang="en-US" altLang="zh-CN" i="1" dirty="0">
                <a:latin typeface="Times New Roman" pitchFamily="18" charset="0"/>
              </a:rPr>
              <a:t>A </a:t>
            </a:r>
            <a:r>
              <a:rPr lang="en-US" altLang="zh-CN" dirty="0">
                <a:latin typeface="Times New Roman" pitchFamily="18" charset="0"/>
              </a:rPr>
              <a:t>∧</a:t>
            </a:r>
            <a:r>
              <a:rPr lang="en-US" altLang="zh-CN" i="1" dirty="0">
                <a:latin typeface="Times New Roman" pitchFamily="18" charset="0"/>
              </a:rPr>
              <a:t> B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itchFamily="18" charset="0"/>
              </a:rPr>
              <a:t> B </a:t>
            </a:r>
            <a:r>
              <a:rPr lang="en-US" altLang="zh-CN" dirty="0">
                <a:latin typeface="Times New Roman" pitchFamily="18" charset="0"/>
              </a:rPr>
              <a:t>∧ </a:t>
            </a:r>
            <a:r>
              <a:rPr lang="en-US" altLang="zh-CN" i="1" dirty="0">
                <a:latin typeface="Times New Roman" pitchFamily="18" charset="0"/>
              </a:rPr>
              <a:t>A</a:t>
            </a:r>
            <a:endParaRPr lang="en-US" altLang="zh-CN" sz="800" i="1" dirty="0">
              <a:latin typeface="Times New Roman" panose="02020603050405020304" pitchFamily="18" charset="0"/>
            </a:endParaRPr>
          </a:p>
          <a:p>
            <a:pPr eaLnBrk="1" hangingPunct="1">
              <a:spcAft>
                <a:spcPts val="1200"/>
              </a:spcAft>
              <a:defRPr/>
            </a:pPr>
            <a:br>
              <a:rPr lang="en-US" altLang="zh-CN" sz="500" dirty="0">
                <a:latin typeface="Times New Roman" pitchFamily="18" charset="0"/>
              </a:rPr>
            </a:br>
            <a:r>
              <a:rPr lang="en-US" altLang="zh-CN" dirty="0">
                <a:latin typeface="Times New Roman" pitchFamily="18" charset="0"/>
              </a:rPr>
              <a:t>     		    </a:t>
            </a:r>
            <a:r>
              <a:rPr lang="en-US" altLang="zh-CN" i="1" dirty="0">
                <a:latin typeface="Times New Roman" pitchFamily="18" charset="0"/>
              </a:rPr>
              <a:t>A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</a:t>
            </a:r>
            <a:r>
              <a:rPr lang="en-US" altLang="zh-CN" i="1" dirty="0">
                <a:latin typeface="Times New Roman" pitchFamily="18" charset="0"/>
              </a:rPr>
              <a:t> B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itchFamily="18" charset="0"/>
              </a:rPr>
              <a:t> B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</a:t>
            </a:r>
            <a:r>
              <a:rPr lang="en-US" altLang="zh-CN" i="1" dirty="0">
                <a:latin typeface="Times New Roman" pitchFamily="18" charset="0"/>
              </a:rPr>
              <a:t> A</a:t>
            </a:r>
            <a:br>
              <a:rPr lang="en-US" altLang="zh-CN" sz="800" i="1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itchFamily="18" charset="0"/>
              </a:rPr>
              <a:t>		     </a:t>
            </a:r>
            <a:r>
              <a:rPr lang="en-US" altLang="zh-CN" i="1" dirty="0">
                <a:solidFill>
                  <a:srgbClr val="993300"/>
                </a:solidFill>
                <a:latin typeface="Times New Roman" pitchFamily="18" charset="0"/>
              </a:rPr>
              <a:t>A </a:t>
            </a:r>
            <a:r>
              <a:rPr lang="en-US" altLang="zh-CN" dirty="0">
                <a:solidFill>
                  <a:srgbClr val="993300"/>
                </a:solidFill>
                <a:latin typeface="Times New Roman" pitchFamily="18" charset="0"/>
                <a:sym typeface="Symbol" pitchFamily="18" charset="2"/>
              </a:rPr>
              <a:t>→</a:t>
            </a:r>
            <a:r>
              <a:rPr lang="en-US" altLang="zh-CN" i="1" dirty="0">
                <a:solidFill>
                  <a:srgbClr val="993300"/>
                </a:solidFill>
                <a:latin typeface="Times New Roman" pitchFamily="18" charset="0"/>
              </a:rPr>
              <a:t> B </a:t>
            </a:r>
            <a:r>
              <a:rPr lang="en-US" altLang="zh-CN" dirty="0">
                <a:solidFill>
                  <a:srgbClr val="993300"/>
                </a:solidFill>
                <a:latin typeface="Times New Roman" pitchFamily="18" charset="0"/>
              </a:rPr>
              <a:t>   </a:t>
            </a:r>
            <a:r>
              <a:rPr lang="en-US" altLang="zh-CN" i="1" dirty="0">
                <a:solidFill>
                  <a:srgbClr val="993300"/>
                </a:solidFill>
                <a:latin typeface="Times New Roman" pitchFamily="18" charset="0"/>
              </a:rPr>
              <a:t> B </a:t>
            </a:r>
            <a:r>
              <a:rPr lang="en-US" altLang="zh-CN" dirty="0">
                <a:solidFill>
                  <a:srgbClr val="993300"/>
                </a:solidFill>
                <a:latin typeface="Times New Roman" pitchFamily="18" charset="0"/>
                <a:sym typeface="Symbol" pitchFamily="18" charset="2"/>
              </a:rPr>
              <a:t>→</a:t>
            </a:r>
            <a:r>
              <a:rPr lang="en-US" altLang="zh-CN" i="1" dirty="0">
                <a:solidFill>
                  <a:srgbClr val="993300"/>
                </a:solidFill>
                <a:latin typeface="Times New Roman" pitchFamily="18" charset="0"/>
              </a:rPr>
              <a:t> A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rgbClr val="993300"/>
                </a:solidFill>
                <a:latin typeface="Times New Roman" pitchFamily="18" charset="0"/>
              </a:rPr>
              <a:t>	         </a:t>
            </a:r>
            <a:r>
              <a:rPr lang="zh-CN" altLang="en-US" dirty="0">
                <a:solidFill>
                  <a:srgbClr val="993300"/>
                </a:solidFill>
                <a:latin typeface="Times New Roman" pitchFamily="18" charset="0"/>
              </a:rPr>
              <a:t>“</a:t>
            </a:r>
            <a:r>
              <a:rPr lang="en-US" altLang="zh-CN" dirty="0">
                <a:solidFill>
                  <a:srgbClr val="993300"/>
                </a:solidFill>
                <a:latin typeface="Times New Roman" pitchFamily="18" charset="0"/>
                <a:sym typeface="Symbol" pitchFamily="18" charset="2"/>
              </a:rPr>
              <a:t>→ </a:t>
            </a:r>
            <a:r>
              <a:rPr lang="zh-CN" altLang="en-US" dirty="0">
                <a:solidFill>
                  <a:srgbClr val="993300"/>
                </a:solidFill>
                <a:latin typeface="Times New Roman" pitchFamily="18" charset="0"/>
                <a:sym typeface="Symbol" pitchFamily="18" charset="2"/>
              </a:rPr>
              <a:t>”</a:t>
            </a:r>
            <a:r>
              <a:rPr lang="zh-CN" altLang="en-US" dirty="0">
                <a:solidFill>
                  <a:srgbClr val="993300"/>
                </a:solidFill>
                <a:latin typeface="黑体" pitchFamily="2" charset="-122"/>
                <a:ea typeface="黑体" pitchFamily="2" charset="-122"/>
                <a:sym typeface="Symbol" pitchFamily="18" charset="2"/>
              </a:rPr>
              <a:t>不满足交换律</a:t>
            </a:r>
            <a:endParaRPr lang="en-US" altLang="zh-CN" i="1" dirty="0">
              <a:latin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基本等值式</a:t>
            </a:r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2555776" y="3356992"/>
            <a:ext cx="367240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4077072"/>
            <a:ext cx="433958" cy="27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65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>
                <a:solidFill>
                  <a:srgbClr val="C00000"/>
                </a:solidFill>
              </a:rPr>
              <a:t>4. </a:t>
            </a:r>
            <a:r>
              <a:rPr lang="zh-CN" altLang="en-US" dirty="0">
                <a:solidFill>
                  <a:srgbClr val="C00000"/>
                </a:solidFill>
              </a:rPr>
              <a:t>结合律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Associative laws</a:t>
            </a:r>
            <a:r>
              <a:rPr lang="en-US" altLang="zh-CN" dirty="0"/>
              <a:t>)</a:t>
            </a:r>
            <a:br>
              <a:rPr lang="zh-CN" altLang="en-US" dirty="0"/>
            </a:br>
            <a:br>
              <a:rPr lang="zh-CN" altLang="en-US" sz="2400" dirty="0"/>
            </a:br>
            <a:r>
              <a:rPr lang="zh-CN" altLang="en-US" dirty="0">
                <a:latin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</a:rPr>
              <a:t>	   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latin typeface="Times New Roman" panose="02020603050405020304" pitchFamily="18" charset="0"/>
              </a:rPr>
              <a:t>) ∨ </a:t>
            </a:r>
            <a:r>
              <a:rPr lang="en-US" altLang="zh-CN" i="1" dirty="0">
                <a:latin typeface="Times New Roman" panose="02020603050405020304" pitchFamily="18" charset="0"/>
              </a:rPr>
              <a:t>C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</a:rPr>
              <a:t>∨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  	    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latin typeface="Times New Roman" panose="02020603050405020304" pitchFamily="18" charset="0"/>
              </a:rPr>
              <a:t>) ∧ C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</a:rPr>
              <a:t>∧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Aft>
                <a:spcPts val="1200"/>
              </a:spcAft>
            </a:pPr>
            <a:br>
              <a:rPr lang="en-US" altLang="zh-CN" sz="600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   	 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i="1" dirty="0"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   	 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C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  A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 	       </a:t>
            </a:r>
            <a:r>
              <a:rPr lang="zh-CN" altLang="en-US" dirty="0">
                <a:solidFill>
                  <a:srgbClr val="9933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→ </a:t>
            </a:r>
            <a:r>
              <a:rPr lang="zh-CN" altLang="en-US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”</a:t>
            </a:r>
            <a:r>
              <a:rPr lang="zh-CN" altLang="en-US" dirty="0">
                <a:solidFill>
                  <a:srgbClr val="99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不满足结合律</a:t>
            </a:r>
            <a:endParaRPr lang="en-US" altLang="en-US" dirty="0"/>
          </a:p>
        </p:txBody>
      </p:sp>
      <p:sp>
        <p:nvSpPr>
          <p:cNvPr id="18435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18437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2AC36C3-3A02-4FCA-9A89-5607DCB5B69D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12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87624" y="3284984"/>
            <a:ext cx="633670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947009"/>
            <a:ext cx="433958" cy="27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>
                <a:solidFill>
                  <a:srgbClr val="C00000"/>
                </a:solidFill>
              </a:rPr>
              <a:t>5. </a:t>
            </a:r>
            <a:r>
              <a:rPr lang="zh-CN" altLang="en-US" dirty="0">
                <a:solidFill>
                  <a:srgbClr val="C00000"/>
                </a:solidFill>
              </a:rPr>
              <a:t>分配律</a:t>
            </a:r>
            <a:r>
              <a:rPr lang="en-US" altLang="zh-CN" sz="2800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Distributive laws</a:t>
            </a:r>
            <a:r>
              <a:rPr lang="en-US" altLang="zh-CN" sz="2800" dirty="0"/>
              <a:t>)</a:t>
            </a:r>
            <a:br>
              <a:rPr lang="zh-CN" altLang="en-US" dirty="0"/>
            </a:br>
            <a:br>
              <a:rPr lang="zh-CN" altLang="en-US" sz="1400" dirty="0"/>
            </a:br>
            <a:r>
              <a:rPr lang="zh-CN" altLang="en-US" dirty="0">
                <a:latin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</a:rPr>
              <a:t>	   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</a:rPr>
              <a:t>∧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latin typeface="Times New Roman" panose="02020603050405020304" pitchFamily="18" charset="0"/>
              </a:rPr>
              <a:t>) ∧ 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br>
              <a:rPr lang="en-US" altLang="zh-CN" dirty="0">
                <a:solidFill>
                  <a:srgbClr val="002060"/>
                </a:solidFill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	   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</a:rPr>
              <a:t>∨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latin typeface="Times New Roman" panose="02020603050405020304" pitchFamily="18" charset="0"/>
              </a:rPr>
              <a:t>) ∨ 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Aft>
                <a:spcPts val="1200"/>
              </a:spcAft>
            </a:pPr>
            <a:br>
              <a:rPr lang="en-US" altLang="zh-CN" sz="300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endParaRPr lang="en-US" altLang="en-US" dirty="0"/>
          </a:p>
        </p:txBody>
      </p:sp>
      <p:sp>
        <p:nvSpPr>
          <p:cNvPr id="19459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19461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009D0D9-3FB0-4DD2-A393-21959B78F0F7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13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8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12083"/>
              </p:ext>
            </p:extLst>
          </p:nvPr>
        </p:nvGraphicFramePr>
        <p:xfrm>
          <a:off x="1520993" y="3302472"/>
          <a:ext cx="6291367" cy="2718816"/>
        </p:xfrm>
        <a:graphic>
          <a:graphicData uri="http://schemas.openxmlformats.org/drawingml/2006/table">
            <a:tbl>
              <a:tblPr/>
              <a:tblGrid>
                <a:gridCol w="1109638">
                  <a:extLst>
                    <a:ext uri="{9D8B030D-6E8A-4147-A177-3AD203B41FA5}">
                      <a16:colId xmlns:a16="http://schemas.microsoft.com/office/drawing/2014/main" val="1810142264"/>
                    </a:ext>
                  </a:extLst>
                </a:gridCol>
                <a:gridCol w="763610">
                  <a:extLst>
                    <a:ext uri="{9D8B030D-6E8A-4147-A177-3AD203B41FA5}">
                      <a16:colId xmlns:a16="http://schemas.microsoft.com/office/drawing/2014/main" val="1567922532"/>
                    </a:ext>
                  </a:extLst>
                </a:gridCol>
                <a:gridCol w="1266660">
                  <a:extLst>
                    <a:ext uri="{9D8B030D-6E8A-4147-A177-3AD203B41FA5}">
                      <a16:colId xmlns:a16="http://schemas.microsoft.com/office/drawing/2014/main" val="1235387646"/>
                    </a:ext>
                  </a:extLst>
                </a:gridCol>
                <a:gridCol w="688969">
                  <a:extLst>
                    <a:ext uri="{9D8B030D-6E8A-4147-A177-3AD203B41FA5}">
                      <a16:colId xmlns:a16="http://schemas.microsoft.com/office/drawing/2014/main" val="1153905412"/>
                    </a:ext>
                  </a:extLst>
                </a:gridCol>
                <a:gridCol w="688969">
                  <a:extLst>
                    <a:ext uri="{9D8B030D-6E8A-4147-A177-3AD203B41FA5}">
                      <a16:colId xmlns:a16="http://schemas.microsoft.com/office/drawing/2014/main" val="1954165807"/>
                    </a:ext>
                  </a:extLst>
                </a:gridCol>
                <a:gridCol w="1773521">
                  <a:extLst>
                    <a:ext uri="{9D8B030D-6E8A-4147-A177-3AD203B41FA5}">
                      <a16:colId xmlns:a16="http://schemas.microsoft.com/office/drawing/2014/main" val="1418007015"/>
                    </a:ext>
                  </a:extLst>
                </a:gridCol>
              </a:tblGrid>
              <a:tr h="328557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A   B  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∧ </a:t>
                      </a: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∨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∧ 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b="1" i="1" dirty="0">
                          <a:latin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</a:rPr>
                        <a:t>∨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</a:rPr>
                        <a:t> B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b="1" i="1" dirty="0">
                          <a:latin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</a:rPr>
                        <a:t>∨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</a:rPr>
                        <a:t> C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</a:rPr>
                        <a:t>∨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</a:rPr>
                        <a:t> B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</a:rPr>
                        <a:t>) ∧ (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</a:rPr>
                        <a:t>∨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</a:rPr>
                        <a:t> C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</a:rPr>
                        <a:t>)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736570"/>
                  </a:ext>
                </a:extLst>
              </a:tr>
              <a:tr h="23357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0   1   0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0   1   1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1   1   0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1   1   1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1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011051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438144" y="3329608"/>
            <a:ext cx="1151538" cy="2619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6084168" y="3356992"/>
            <a:ext cx="1656184" cy="2619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CN" dirty="0">
                <a:solidFill>
                  <a:srgbClr val="C00000"/>
                </a:solidFill>
              </a:rPr>
              <a:t>5. </a:t>
            </a:r>
            <a:r>
              <a:rPr lang="zh-CN" altLang="en-US" dirty="0">
                <a:solidFill>
                  <a:srgbClr val="C00000"/>
                </a:solidFill>
              </a:rPr>
              <a:t>分配律</a:t>
            </a:r>
            <a:r>
              <a:rPr lang="en-US" altLang="zh-CN" sz="2800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Distributive laws</a:t>
            </a:r>
            <a:r>
              <a:rPr lang="en-US" altLang="zh-CN" sz="2800" dirty="0"/>
              <a:t>)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	   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</a:rPr>
              <a:t>∧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latin typeface="Times New Roman" panose="02020603050405020304" pitchFamily="18" charset="0"/>
              </a:rPr>
              <a:t>) ∧ 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br>
              <a:rPr lang="en-US" altLang="zh-CN" dirty="0">
                <a:solidFill>
                  <a:srgbClr val="002060"/>
                </a:solidFill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	   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</a:rPr>
              <a:t>∨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latin typeface="Times New Roman" panose="02020603050405020304" pitchFamily="18" charset="0"/>
              </a:rPr>
              <a:t>) ∨ 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Aft>
                <a:spcPts val="1200"/>
              </a:spcAft>
            </a:pPr>
            <a:br>
              <a:rPr lang="en-US" altLang="zh-CN" sz="300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	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i="1" dirty="0"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i="1" dirty="0">
                <a:latin typeface="Times New Roman" panose="02020603050405020304" pitchFamily="18" charset="0"/>
              </a:rPr>
              <a:t> C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	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B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≠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 B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i="1" dirty="0">
                <a:solidFill>
                  <a:srgbClr val="993300"/>
                </a:solidFill>
                <a:latin typeface="Times New Roman" panose="02020603050405020304" pitchFamily="18" charset="0"/>
              </a:rPr>
              <a:t> C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</a:rPr>
              <a:t>	           </a:t>
            </a:r>
            <a:r>
              <a:rPr lang="zh-CN" altLang="en-US" dirty="0">
                <a:solidFill>
                  <a:srgbClr val="9933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CN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 </a:t>
            </a:r>
            <a:r>
              <a:rPr lang="zh-CN" altLang="en-US" dirty="0">
                <a:solidFill>
                  <a:srgbClr val="99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”</a:t>
            </a:r>
            <a:r>
              <a:rPr lang="zh-CN" altLang="en-US" dirty="0">
                <a:solidFill>
                  <a:srgbClr val="99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不满足分配律</a:t>
            </a:r>
            <a:endParaRPr lang="en-US" altLang="zh-CN" dirty="0">
              <a:solidFill>
                <a:srgbClr val="993300"/>
              </a:solidFill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  <p:sp>
        <p:nvSpPr>
          <p:cNvPr id="19459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19461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009D0D9-3FB0-4DD2-A393-21959B78F0F7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14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15616" y="3284984"/>
            <a:ext cx="7307024" cy="1701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C00000"/>
                </a:solidFill>
              </a:rPr>
              <a:t>6. </a:t>
            </a:r>
            <a:r>
              <a:rPr lang="zh-CN" altLang="en-US" dirty="0">
                <a:solidFill>
                  <a:srgbClr val="C00000"/>
                </a:solidFill>
              </a:rPr>
              <a:t>德</a:t>
            </a:r>
            <a:r>
              <a:rPr lang="en-US" altLang="zh-CN" dirty="0">
                <a:solidFill>
                  <a:srgbClr val="C00000"/>
                </a:solidFill>
                <a:sym typeface="Wingdings 2" panose="05020102010507070707" pitchFamily="18" charset="2"/>
              </a:rPr>
              <a:t></a:t>
            </a:r>
            <a:r>
              <a:rPr lang="zh-CN" altLang="en-US" dirty="0">
                <a:solidFill>
                  <a:srgbClr val="C00000"/>
                </a:solidFill>
              </a:rPr>
              <a:t>摩根律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De Morgan’s laws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br>
              <a:rPr lang="zh-CN" altLang="en-US" dirty="0"/>
            </a:br>
            <a:br>
              <a:rPr lang="zh-CN" altLang="en-US" sz="1600" dirty="0"/>
            </a:br>
            <a:r>
              <a:rPr lang="zh-CN" altLang="en-US" dirty="0">
                <a:latin typeface="Times New Roman" panose="02020603050405020304" pitchFamily="18" charset="0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</a:rPr>
              <a:t>		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US" altLang="zh-CN" dirty="0">
                <a:latin typeface="Times New Roman" panose="02020603050405020304" pitchFamily="18" charset="0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dirty="0">
                <a:latin typeface="Times New Roman" panose="02020603050405020304" pitchFamily="18" charset="0"/>
              </a:rPr>
              <a:t>¬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 ¬</a:t>
            </a:r>
            <a:r>
              <a:rPr lang="en-US" altLang="zh-CN" i="1" dirty="0">
                <a:latin typeface="Times New Roman" panose="02020603050405020304" pitchFamily="18" charset="0"/>
              </a:rPr>
              <a:t>B </a:t>
            </a:r>
          </a:p>
          <a:p>
            <a:pPr eaLnBrk="1" hangingPunct="1"/>
            <a:r>
              <a:rPr lang="en-US" altLang="zh-CN" dirty="0">
                <a:latin typeface="Times New Roman" panose="02020603050405020304" pitchFamily="18" charset="0"/>
              </a:rPr>
              <a:t>       		 ¬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¬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 ¬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endParaRPr lang="en-US" altLang="en-US" dirty="0"/>
          </a:p>
        </p:txBody>
      </p:sp>
      <p:sp>
        <p:nvSpPr>
          <p:cNvPr id="22531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2533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4DF931-8F1D-4623-A49C-433F9AFE98BF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15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8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72560"/>
              </p:ext>
            </p:extLst>
          </p:nvPr>
        </p:nvGraphicFramePr>
        <p:xfrm>
          <a:off x="1403648" y="3789040"/>
          <a:ext cx="6626698" cy="2027158"/>
        </p:xfrm>
        <a:graphic>
          <a:graphicData uri="http://schemas.openxmlformats.org/drawingml/2006/table">
            <a:tbl>
              <a:tblPr/>
              <a:tblGrid>
                <a:gridCol w="1022290">
                  <a:extLst>
                    <a:ext uri="{9D8B030D-6E8A-4147-A177-3AD203B41FA5}">
                      <a16:colId xmlns:a16="http://schemas.microsoft.com/office/drawing/2014/main" val="517913407"/>
                    </a:ext>
                  </a:extLst>
                </a:gridCol>
                <a:gridCol w="1353931">
                  <a:extLst>
                    <a:ext uri="{9D8B030D-6E8A-4147-A177-3AD203B41FA5}">
                      <a16:colId xmlns:a16="http://schemas.microsoft.com/office/drawing/2014/main" val="1072865578"/>
                    </a:ext>
                  </a:extLst>
                </a:gridCol>
                <a:gridCol w="1421626">
                  <a:extLst>
                    <a:ext uri="{9D8B030D-6E8A-4147-A177-3AD203B41FA5}">
                      <a16:colId xmlns:a16="http://schemas.microsoft.com/office/drawing/2014/main" val="2452705715"/>
                    </a:ext>
                  </a:extLst>
                </a:gridCol>
                <a:gridCol w="731001">
                  <a:extLst>
                    <a:ext uri="{9D8B030D-6E8A-4147-A177-3AD203B41FA5}">
                      <a16:colId xmlns:a16="http://schemas.microsoft.com/office/drawing/2014/main" val="3819785820"/>
                    </a:ext>
                  </a:extLst>
                </a:gridCol>
                <a:gridCol w="731001">
                  <a:extLst>
                    <a:ext uri="{9D8B030D-6E8A-4147-A177-3AD203B41FA5}">
                      <a16:colId xmlns:a16="http://schemas.microsoft.com/office/drawing/2014/main" val="1124337016"/>
                    </a:ext>
                  </a:extLst>
                </a:gridCol>
                <a:gridCol w="1366849">
                  <a:extLst>
                    <a:ext uri="{9D8B030D-6E8A-4147-A177-3AD203B41FA5}">
                      <a16:colId xmlns:a16="http://schemas.microsoft.com/office/drawing/2014/main" val="3062146250"/>
                    </a:ext>
                  </a:extLst>
                </a:gridCol>
              </a:tblGrid>
              <a:tr h="533652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  B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B</a:t>
                      </a:r>
                      <a:endParaRPr kumimoji="0" lang="en-US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</a:rPr>
                        <a:t>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buFont typeface="+mj-lt"/>
                        <a:buNone/>
                        <a:defRPr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</a:rPr>
                        <a:t>∧ 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652577"/>
                  </a:ext>
                </a:extLst>
              </a:tr>
              <a:tr h="13350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1   1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84698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849624" y="3831336"/>
            <a:ext cx="1296144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6732240" y="3831336"/>
            <a:ext cx="1224136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" y="1988840"/>
            <a:ext cx="9033600" cy="3096344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奥古斯塔</a:t>
            </a:r>
            <a:r>
              <a:rPr lang="en-US" altLang="zh-CN" sz="2800" dirty="0">
                <a:sym typeface="Wingdings 2" panose="05020102010507070707" pitchFamily="18" charset="2"/>
              </a:rPr>
              <a:t></a:t>
            </a:r>
            <a:r>
              <a:rPr lang="zh-CN" altLang="en-US" sz="2800" dirty="0"/>
              <a:t>德</a:t>
            </a:r>
            <a:r>
              <a:rPr lang="en-US" altLang="zh-CN" sz="2800" dirty="0">
                <a:sym typeface="Wingdings 2" panose="05020102010507070707" pitchFamily="18" charset="2"/>
              </a:rPr>
              <a:t></a:t>
            </a:r>
            <a:r>
              <a:rPr lang="zh-CN" altLang="en-US" sz="2800" dirty="0"/>
              <a:t>摩根</a:t>
            </a:r>
            <a:endParaRPr 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763688" y="2816352"/>
            <a:ext cx="331236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563888" y="3861048"/>
            <a:ext cx="43204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96112" y="4406264"/>
            <a:ext cx="813690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79512" y="4598288"/>
            <a:ext cx="640871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81" y="1844824"/>
            <a:ext cx="2753763" cy="38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5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7. </a:t>
            </a:r>
            <a:r>
              <a:rPr lang="zh-CN" altLang="en-US" dirty="0">
                <a:solidFill>
                  <a:srgbClr val="C00000"/>
                </a:solidFill>
              </a:rPr>
              <a:t>吸收律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Absorption laws</a:t>
            </a:r>
            <a:r>
              <a:rPr lang="en-US" altLang="zh-CN" dirty="0"/>
              <a:t>)</a:t>
            </a:r>
          </a:p>
          <a:p>
            <a:br>
              <a:rPr lang="zh-CN" altLang="en-US" sz="700" dirty="0"/>
            </a:b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		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A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   		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A</a:t>
            </a:r>
          </a:p>
          <a:p>
            <a:endParaRPr lang="en-US" altLang="zh-CN" sz="900" i="1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8. </a:t>
            </a:r>
            <a:r>
              <a:rPr lang="zh-CN" altLang="en-US" dirty="0">
                <a:solidFill>
                  <a:srgbClr val="C00000"/>
                </a:solidFill>
              </a:rPr>
              <a:t>零律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C00000"/>
                </a:solidFill>
              </a:rPr>
              <a:t>支配律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Domination laws</a:t>
            </a:r>
            <a:r>
              <a:rPr lang="zh-CN" altLang="en-US" dirty="0"/>
              <a:t>）</a:t>
            </a:r>
            <a:endParaRPr lang="en-US" altLang="zh-CN" sz="2800" dirty="0"/>
          </a:p>
          <a:p>
            <a:br>
              <a:rPr lang="zh-CN" altLang="en-US" sz="1100" dirty="0"/>
            </a:b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		     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1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1</a:t>
            </a:r>
            <a:r>
              <a:rPr lang="en-US" altLang="zh-CN" dirty="0">
                <a:latin typeface="Times New Roman" panose="02020603050405020304" pitchFamily="18" charset="0"/>
              </a:rPr>
              <a:t>        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		     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0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0</a:t>
            </a:r>
            <a:br>
              <a:rPr lang="zh-CN" altLang="en-US" dirty="0">
                <a:latin typeface="Times New Roman" panose="02020603050405020304" pitchFamily="18" charset="0"/>
              </a:rPr>
            </a:br>
            <a:br>
              <a:rPr lang="zh-CN" altLang="en-US" sz="1400" dirty="0">
                <a:latin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		     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1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1      </a:t>
            </a:r>
            <a:b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		    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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  <a:p>
            <a:endParaRPr lang="en-US" altLang="en-US" dirty="0"/>
          </a:p>
        </p:txBody>
      </p:sp>
      <p:sp>
        <p:nvSpPr>
          <p:cNvPr id="21507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1509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D85A900-00F6-46FE-B684-3922B7436D50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17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630488" y="4941168"/>
            <a:ext cx="27336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9. </a:t>
            </a:r>
            <a:r>
              <a:rPr lang="zh-CN" altLang="en-US" dirty="0">
                <a:solidFill>
                  <a:srgbClr val="C00000"/>
                </a:solidFill>
              </a:rPr>
              <a:t>同一律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Identity laws</a:t>
            </a:r>
            <a:r>
              <a:rPr lang="en-US" altLang="zh-CN" dirty="0"/>
              <a:t>)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>
                <a:latin typeface="Times New Roman" panose="02020603050405020304" pitchFamily="18" charset="0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</a:rPr>
              <a:t>		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0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A</a:t>
            </a:r>
            <a:r>
              <a:rPr lang="en-US" altLang="zh-CN" dirty="0">
                <a:latin typeface="Times New Roman" panose="02020603050405020304" pitchFamily="18" charset="0"/>
              </a:rPr>
              <a:t>        </a:t>
            </a:r>
            <a:r>
              <a:rPr lang="en-US" altLang="zh-CN" i="1" dirty="0" err="1">
                <a:latin typeface="Times New Roman" panose="02020603050405020304" pitchFamily="18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1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A</a:t>
            </a:r>
          </a:p>
          <a:p>
            <a:br>
              <a:rPr lang="en-US" altLang="zh-CN" i="1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   	       </a:t>
            </a:r>
            <a:r>
              <a:rPr lang="en-US" altLang="zh-CN" i="1" dirty="0">
                <a:latin typeface="Times New Roman" panose="02020603050405020304" pitchFamily="18" charset="0"/>
              </a:rPr>
              <a:t>1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i="1" dirty="0">
                <a:latin typeface="Times New Roman" panose="02020603050405020304" pitchFamily="18" charset="0"/>
              </a:rPr>
              <a:t> 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A</a:t>
            </a:r>
            <a:r>
              <a:rPr lang="en-US" altLang="zh-CN" dirty="0">
                <a:latin typeface="Times New Roman" panose="02020603050405020304" pitchFamily="18" charset="0"/>
              </a:rPr>
              <a:t>        </a:t>
            </a:r>
            <a:r>
              <a:rPr lang="en-US" altLang="zh-CN" i="1" dirty="0">
                <a:latin typeface="Times New Roman" panose="02020603050405020304" pitchFamily="18" charset="0"/>
              </a:rPr>
              <a:t>1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i="1" dirty="0">
                <a:latin typeface="Times New Roman" panose="02020603050405020304" pitchFamily="18" charset="0"/>
              </a:rPr>
              <a:t> 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A</a:t>
            </a:r>
            <a:br>
              <a:rPr lang="zh-CN" altLang="en-US" dirty="0">
                <a:latin typeface="Times New Roman" panose="02020603050405020304" pitchFamily="18" charset="0"/>
              </a:rPr>
            </a:br>
            <a:br>
              <a:rPr lang="zh-CN" altLang="en-US" sz="1800" dirty="0">
                <a:latin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	      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0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¬A      0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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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¬A</a:t>
            </a:r>
            <a:endParaRPr lang="en-US" altLang="zh-CN" dirty="0"/>
          </a:p>
          <a:p>
            <a:endParaRPr lang="en-US" altLang="en-US" dirty="0"/>
          </a:p>
        </p:txBody>
      </p:sp>
      <p:sp>
        <p:nvSpPr>
          <p:cNvPr id="23555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3557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3210C78-7496-405E-A79A-170D4819C90B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18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79712" y="2996952"/>
            <a:ext cx="561662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10. </a:t>
            </a:r>
            <a:r>
              <a:rPr lang="zh-CN" altLang="en-US" dirty="0">
                <a:solidFill>
                  <a:srgbClr val="C00000"/>
                </a:solidFill>
              </a:rPr>
              <a:t>排中律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Negation law</a:t>
            </a:r>
            <a:r>
              <a:rPr lang="en-US" altLang="zh-CN" dirty="0"/>
              <a:t>)</a:t>
            </a:r>
            <a:br>
              <a:rPr lang="zh-CN" altLang="en-US" dirty="0"/>
            </a:br>
            <a:br>
              <a:rPr lang="zh-CN" altLang="en-US" sz="2000" dirty="0"/>
            </a:br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			</a:t>
            </a:r>
            <a:r>
              <a:rPr lang="en-US" altLang="zh-CN" i="1" dirty="0">
                <a:latin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</a:rPr>
              <a:t>∨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¬A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1</a:t>
            </a:r>
            <a:r>
              <a:rPr lang="en-US" altLang="zh-CN" dirty="0">
                <a:latin typeface="Times New Roman" panose="02020603050405020304" pitchFamily="18" charset="0"/>
              </a:rPr>
              <a:t>        </a:t>
            </a:r>
          </a:p>
          <a:p>
            <a:endParaRPr lang="en-US" altLang="zh-CN" i="1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11. </a:t>
            </a:r>
            <a:r>
              <a:rPr lang="zh-CN" altLang="en-US" dirty="0">
                <a:solidFill>
                  <a:srgbClr val="C00000"/>
                </a:solidFill>
              </a:rPr>
              <a:t>矛盾律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Negation law</a:t>
            </a:r>
            <a:r>
              <a:rPr lang="en-US" altLang="zh-CN" dirty="0"/>
              <a:t>)</a:t>
            </a:r>
            <a:endParaRPr lang="en-US" altLang="zh-CN" i="1" dirty="0">
              <a:latin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</a:rPr>
              <a:t>			A 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 ¬A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i="1" dirty="0">
                <a:latin typeface="Times New Roman" panose="02020603050405020304" pitchFamily="18" charset="0"/>
              </a:rPr>
              <a:t> 0</a:t>
            </a:r>
            <a:endParaRPr lang="en-US" altLang="en-US" dirty="0"/>
          </a:p>
        </p:txBody>
      </p:sp>
      <p:sp>
        <p:nvSpPr>
          <p:cNvPr id="25603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5605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1F836B-33AA-4C48-8DBB-970FA8C9C4F5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19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个命题变项，按照合式公式的形成规则可以形成无穷多个命题公式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有些命题公式具有相同的真值表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事实上，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个命题变项只能生成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种真值不同的命题公式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例如：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时，只能有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sup>
                    </m:sSup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个真值不同的命题公式。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1483" r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</a:t>
            </a:r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1430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12. </a:t>
            </a:r>
            <a:r>
              <a:rPr lang="zh-CN" altLang="en-US" dirty="0">
                <a:solidFill>
                  <a:srgbClr val="C00000"/>
                </a:solidFill>
              </a:rPr>
              <a:t>蕴涵等值式</a:t>
            </a:r>
            <a:br>
              <a:rPr lang="zh-CN" altLang="en-US" dirty="0"/>
            </a:br>
            <a:br>
              <a:rPr lang="zh-CN" altLang="en-US" sz="2000" dirty="0"/>
            </a:br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		    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</a:endParaRPr>
          </a:p>
        </p:txBody>
      </p:sp>
      <p:sp>
        <p:nvSpPr>
          <p:cNvPr id="25603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5605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1F836B-33AA-4C48-8DBB-970FA8C9C4F5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20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554053"/>
              </p:ext>
            </p:extLst>
          </p:nvPr>
        </p:nvGraphicFramePr>
        <p:xfrm>
          <a:off x="2802781" y="3356992"/>
          <a:ext cx="3929459" cy="2027158"/>
        </p:xfrm>
        <a:graphic>
          <a:graphicData uri="http://schemas.openxmlformats.org/drawingml/2006/table">
            <a:tbl>
              <a:tblPr/>
              <a:tblGrid>
                <a:gridCol w="869712">
                  <a:extLst>
                    <a:ext uri="{9D8B030D-6E8A-4147-A177-3AD203B41FA5}">
                      <a16:colId xmlns:a16="http://schemas.microsoft.com/office/drawing/2014/main" val="517913407"/>
                    </a:ext>
                  </a:extLst>
                </a:gridCol>
                <a:gridCol w="1101090">
                  <a:extLst>
                    <a:ext uri="{9D8B030D-6E8A-4147-A177-3AD203B41FA5}">
                      <a16:colId xmlns:a16="http://schemas.microsoft.com/office/drawing/2014/main" val="3062146250"/>
                    </a:ext>
                  </a:extLst>
                </a:gridCol>
                <a:gridCol w="679767">
                  <a:extLst>
                    <a:ext uri="{9D8B030D-6E8A-4147-A177-3AD203B41FA5}">
                      <a16:colId xmlns:a16="http://schemas.microsoft.com/office/drawing/2014/main" val="2670632607"/>
                    </a:ext>
                  </a:extLst>
                </a:gridCol>
                <a:gridCol w="1278890">
                  <a:extLst>
                    <a:ext uri="{9D8B030D-6E8A-4147-A177-3AD203B41FA5}">
                      <a16:colId xmlns:a16="http://schemas.microsoft.com/office/drawing/2014/main" val="184846134"/>
                    </a:ext>
                  </a:extLst>
                </a:gridCol>
              </a:tblGrid>
              <a:tr h="533652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  B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buFont typeface="+mj-lt"/>
                        <a:buNone/>
                        <a:defRPr/>
                      </a:pP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</a:rPr>
                        <a:t>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652577"/>
                  </a:ext>
                </a:extLst>
              </a:tr>
              <a:tr h="13350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1   1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84698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707904" y="3429000"/>
            <a:ext cx="1008112" cy="190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5508104" y="3429000"/>
            <a:ext cx="1152128" cy="190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13. </a:t>
            </a:r>
            <a:r>
              <a:rPr lang="zh-CN" altLang="en-US" dirty="0">
                <a:solidFill>
                  <a:srgbClr val="C00000"/>
                </a:solidFill>
              </a:rPr>
              <a:t>等价等值式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sz="800" i="1" dirty="0">
              <a:latin typeface="Times New Roman" panose="02020603050405020304" pitchFamily="18" charset="0"/>
            </a:endParaRPr>
          </a:p>
          <a:p>
            <a:r>
              <a:rPr lang="en-US" altLang="zh-CN" sz="3600" i="1" dirty="0">
                <a:latin typeface="Times New Roman" panose="02020603050405020304" pitchFamily="18" charset="0"/>
              </a:rPr>
              <a:t>	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dirty="0"/>
          </a:p>
          <a:p>
            <a:endParaRPr lang="en-US" altLang="zh-CN" sz="3600" dirty="0"/>
          </a:p>
          <a:p>
            <a:r>
              <a:rPr lang="en-US" altLang="zh-CN" dirty="0">
                <a:solidFill>
                  <a:srgbClr val="C00000"/>
                </a:solidFill>
              </a:rPr>
              <a:t>14. </a:t>
            </a:r>
            <a:r>
              <a:rPr lang="zh-CN" altLang="en-US" dirty="0">
                <a:solidFill>
                  <a:srgbClr val="C00000"/>
                </a:solidFill>
              </a:rPr>
              <a:t>假言易位</a:t>
            </a:r>
            <a:br>
              <a:rPr lang="zh-CN" altLang="en-US" dirty="0"/>
            </a:br>
            <a:br>
              <a:rPr lang="zh-CN" altLang="en-US" sz="1400" dirty="0"/>
            </a:br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		    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（若将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视为原命题，则称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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为它的逆否命题）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  <p:sp>
        <p:nvSpPr>
          <p:cNvPr id="25603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5605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1F836B-33AA-4C48-8DBB-970FA8C9C4F5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21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0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15. </a:t>
            </a:r>
            <a:r>
              <a:rPr lang="zh-CN" altLang="en-US" dirty="0">
                <a:solidFill>
                  <a:srgbClr val="C00000"/>
                </a:solidFill>
              </a:rPr>
              <a:t>等价否定等值式</a:t>
            </a:r>
            <a:endParaRPr lang="en-US" altLang="zh-CN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3600" i="1" dirty="0">
                <a:latin typeface="Times New Roman" panose="02020603050405020304" pitchFamily="18" charset="0"/>
              </a:rPr>
              <a:t>	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 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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 </a:t>
            </a:r>
            <a:r>
              <a:rPr lang="en-US" altLang="zh-CN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/>
          </a:p>
          <a:p>
            <a:r>
              <a:rPr lang="en-US" altLang="zh-CN" dirty="0">
                <a:solidFill>
                  <a:srgbClr val="C00000"/>
                </a:solidFill>
              </a:rPr>
              <a:t>16. </a:t>
            </a:r>
            <a:r>
              <a:rPr lang="zh-CN" altLang="en-US" dirty="0">
                <a:solidFill>
                  <a:srgbClr val="C00000"/>
                </a:solidFill>
              </a:rPr>
              <a:t>归谬论</a:t>
            </a:r>
            <a:br>
              <a:rPr lang="zh-CN" altLang="en-US" dirty="0"/>
            </a:br>
            <a:br>
              <a:rPr lang="zh-CN" altLang="en-US" sz="2000" dirty="0"/>
            </a:br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		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  <p:sp>
        <p:nvSpPr>
          <p:cNvPr id="25603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基本等值式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5605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1F836B-33AA-4C48-8DBB-970FA8C9C4F5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22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61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 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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（蕴涵等值式，置换规则）</a:t>
            </a: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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（结合律，置换规则）</a:t>
            </a: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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（德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摩根律，置换规则）</a:t>
            </a: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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（蕴涵等值式，置换规则</a:t>
            </a:r>
            <a:r>
              <a:rPr lang="zh-CN" altLang="en-US" sz="2600" dirty="0"/>
              <a:t>）</a:t>
            </a:r>
            <a:endParaRPr lang="en-US" altLang="zh-CN" sz="2600" dirty="0"/>
          </a:p>
          <a:p>
            <a:pPr algn="just" eaLnBrk="1" hangingPunct="1"/>
            <a:endParaRPr lang="en-US" altLang="zh-CN" sz="2600" dirty="0"/>
          </a:p>
          <a:p>
            <a:pPr algn="just" eaLnBrk="1" hangingPunct="1"/>
            <a:r>
              <a:rPr lang="zh-CN" altLang="en-US" sz="2600" dirty="0"/>
              <a:t>说明</a:t>
            </a:r>
            <a:r>
              <a:rPr lang="en-US" altLang="zh-CN" sz="2600" dirty="0"/>
              <a:t>:</a:t>
            </a:r>
            <a:r>
              <a:rPr lang="zh-CN" altLang="en-US" sz="2600" dirty="0"/>
              <a:t>也可以从右边开始演算</a:t>
            </a:r>
            <a:r>
              <a:rPr lang="en-US" altLang="zh-CN" sz="2600" dirty="0"/>
              <a:t>.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600" dirty="0"/>
              <a:t>     因为每一步都用置换规则，故可不写出</a:t>
            </a:r>
            <a:r>
              <a:rPr lang="en-US" altLang="zh-CN" sz="2600" dirty="0"/>
              <a:t>.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600" dirty="0"/>
              <a:t>     熟练后，基本等值式也可以不写出</a:t>
            </a:r>
            <a:r>
              <a:rPr lang="en-US" altLang="zh-CN" sz="2600" dirty="0"/>
              <a:t>.</a:t>
            </a:r>
            <a:endParaRPr lang="zh-CN" altLang="en-US" sz="2600" dirty="0"/>
          </a:p>
          <a:p>
            <a:pPr algn="just" eaLnBrk="1" hangingPunct="1"/>
            <a:endParaRPr lang="en-US" altLang="en-US" sz="2800" dirty="0"/>
          </a:p>
        </p:txBody>
      </p:sp>
      <p:sp>
        <p:nvSpPr>
          <p:cNvPr id="28675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应用举例</a:t>
            </a:r>
            <a:r>
              <a:rPr lang="en-US" altLang="zh-CN" sz="2800">
                <a:latin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>
                <a:latin typeface="宋体" panose="02010600030101010101" pitchFamily="2" charset="-122"/>
              </a:rPr>
              <a:t>证明两个公式等值</a:t>
            </a:r>
            <a:r>
              <a:rPr lang="zh-CN" altLang="en-US" sz="2400"/>
              <a:t> </a:t>
            </a:r>
            <a:endParaRPr lang="en-US" altLang="en-US" sz="28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8677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1220A56-7AE2-4554-A64D-3749E6853206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23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例</a:t>
            </a:r>
            <a:r>
              <a:rPr lang="en-US" altLang="zh-CN" sz="2600" dirty="0">
                <a:latin typeface="Times New Roman" panose="02020603050405020304" pitchFamily="18" charset="0"/>
              </a:rPr>
              <a:t>2  </a:t>
            </a:r>
            <a:r>
              <a:rPr lang="zh-CN" altLang="en-US" sz="2600" dirty="0">
                <a:latin typeface="Times New Roman" panose="02020603050405020304" pitchFamily="18" charset="0"/>
              </a:rPr>
              <a:t>证明</a:t>
            </a:r>
            <a:r>
              <a:rPr lang="en-US" altLang="zh-CN" sz="2600" dirty="0">
                <a:latin typeface="Times New Roman" panose="02020603050405020304" pitchFamily="18" charset="0"/>
              </a:rPr>
              <a:t>: </a:t>
            </a:r>
            <a:r>
              <a:rPr lang="en-US" altLang="zh-CN" sz="2600" i="1" dirty="0">
                <a:latin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q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</a:rPr>
              <a:t>)      (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18288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000" dirty="0">
                <a:latin typeface="Times New Roman" panose="02020603050405020304" pitchFamily="18" charset="0"/>
              </a:rPr>
              <a:t> </a:t>
            </a:r>
          </a:p>
          <a:p>
            <a:pPr marL="18288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用等值演算不能直接证明两个公式不等值</a:t>
            </a:r>
            <a:r>
              <a:rPr lang="en-US" altLang="zh-CN" sz="2600" dirty="0">
                <a:latin typeface="Times New Roman" panose="02020603050405020304" pitchFamily="18" charset="0"/>
              </a:rPr>
              <a:t>,</a:t>
            </a:r>
            <a:r>
              <a:rPr lang="zh-CN" altLang="en-US" sz="2600" dirty="0">
                <a:latin typeface="Times New Roman" panose="02020603050405020304" pitchFamily="18" charset="0"/>
              </a:rPr>
              <a:t>证明两</a:t>
            </a:r>
          </a:p>
          <a:p>
            <a:pPr marL="18288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个公式不等值的基本思想是找到一个赋值使一个成</a:t>
            </a:r>
          </a:p>
          <a:p>
            <a:pPr marL="18288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真</a:t>
            </a:r>
            <a:r>
              <a:rPr lang="en-US" altLang="zh-CN" sz="2600" dirty="0">
                <a:latin typeface="Times New Roman" panose="02020603050405020304" pitchFamily="18" charset="0"/>
              </a:rPr>
              <a:t>,</a:t>
            </a:r>
            <a:r>
              <a:rPr lang="zh-CN" altLang="en-US" sz="2600" dirty="0">
                <a:latin typeface="Times New Roman" panose="02020603050405020304" pitchFamily="18" charset="0"/>
              </a:rPr>
              <a:t>另一个成假</a:t>
            </a:r>
            <a:r>
              <a:rPr lang="en-US" altLang="zh-CN" sz="2600" dirty="0">
                <a:latin typeface="Times New Roman" panose="02020603050405020304" pitchFamily="18" charset="0"/>
              </a:rPr>
              <a:t>.</a:t>
            </a:r>
          </a:p>
          <a:p>
            <a:pPr marL="18288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1400" dirty="0">
              <a:latin typeface="Times New Roman" panose="02020603050405020304" pitchFamily="18" charset="0"/>
            </a:endParaRPr>
          </a:p>
          <a:p>
            <a:pPr marL="640080" indent="-4572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方法一  真值表法</a:t>
            </a:r>
            <a:r>
              <a:rPr lang="en-US" altLang="zh-CN" sz="2600" dirty="0">
                <a:latin typeface="Times New Roman" panose="02020603050405020304" pitchFamily="18" charset="0"/>
              </a:rPr>
              <a:t>.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marL="640080" indent="-4572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600" dirty="0">
                <a:latin typeface="Times New Roman" panose="02020603050405020304" pitchFamily="18" charset="0"/>
              </a:rPr>
              <a:t> 方法二  观察赋值法</a:t>
            </a:r>
            <a:r>
              <a:rPr lang="en-US" altLang="zh-CN" sz="2600" dirty="0">
                <a:latin typeface="Times New Roman" panose="02020603050405020304" pitchFamily="18" charset="0"/>
              </a:rPr>
              <a:t>. </a:t>
            </a:r>
            <a:r>
              <a:rPr lang="zh-CN" altLang="en-US" sz="2600" dirty="0">
                <a:latin typeface="Times New Roman" panose="02020603050405020304" pitchFamily="18" charset="0"/>
              </a:rPr>
              <a:t>容易看出</a:t>
            </a:r>
            <a:r>
              <a:rPr lang="en-US" altLang="zh-CN" sz="2600" dirty="0">
                <a:latin typeface="Times New Roman" panose="02020603050405020304" pitchFamily="18" charset="0"/>
              </a:rPr>
              <a:t>000, 010</a:t>
            </a:r>
            <a:r>
              <a:rPr lang="zh-CN" altLang="en-US" sz="2600" dirty="0">
                <a:latin typeface="Times New Roman" panose="02020603050405020304" pitchFamily="18" charset="0"/>
              </a:rPr>
              <a:t>等是左边  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marL="18288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       </a:t>
            </a:r>
            <a:r>
              <a:rPr lang="zh-CN" altLang="en-US" sz="2600" dirty="0">
                <a:latin typeface="Times New Roman" panose="02020603050405020304" pitchFamily="18" charset="0"/>
              </a:rPr>
              <a:t>的成真赋值，是右边的成假赋值</a:t>
            </a:r>
            <a:r>
              <a:rPr lang="en-US" altLang="zh-CN" sz="2600" dirty="0">
                <a:latin typeface="Times New Roman" panose="02020603050405020304" pitchFamily="18" charset="0"/>
              </a:rPr>
              <a:t>.</a:t>
            </a:r>
          </a:p>
          <a:p>
            <a:pPr marL="640080" indent="-4572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zh-CN" altLang="en-US" sz="2600" dirty="0">
                <a:latin typeface="Times New Roman" panose="02020603050405020304" pitchFamily="18" charset="0"/>
              </a:rPr>
              <a:t>方法三    用等值演算先化简两个公式，再观察</a:t>
            </a:r>
            <a:r>
              <a:rPr lang="en-US" altLang="zh-CN" sz="2600" dirty="0"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2600" dirty="0">
              <a:latin typeface="Times New Roman" panose="02020603050405020304" pitchFamily="18" charset="0"/>
            </a:endParaRPr>
          </a:p>
          <a:p>
            <a:pPr>
              <a:defRPr/>
            </a:pPr>
            <a:endParaRPr lang="en-US" sz="2600" dirty="0"/>
          </a:p>
        </p:txBody>
      </p:sp>
      <p:sp>
        <p:nvSpPr>
          <p:cNvPr id="29699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 sz="2800">
                <a:latin typeface="宋体" panose="02010600030101010101" pitchFamily="2" charset="-122"/>
              </a:rPr>
              <a:t>应用举例</a:t>
            </a:r>
            <a:r>
              <a:rPr lang="en-US" altLang="zh-CN" sz="2800">
                <a:latin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>
                <a:latin typeface="宋体" panose="02010600030101010101" pitchFamily="2" charset="-122"/>
              </a:rPr>
              <a:t>证明两个公式不等值</a:t>
            </a:r>
            <a:endParaRPr lang="en-US" altLang="en-US" sz="28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9701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CBAA702-2D24-49E5-A026-493E28E7DD6F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24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86" y="1412776"/>
            <a:ext cx="361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algn="just" eaLnBrk="1" hangingPunct="1"/>
            <a:r>
              <a:rPr lang="zh-CN" altLang="en-US" sz="2600" dirty="0"/>
              <a:t>例</a:t>
            </a:r>
            <a:r>
              <a:rPr lang="en-US" altLang="zh-CN" sz="2600" dirty="0">
                <a:latin typeface="Times New Roman" panose="02020603050405020304" pitchFamily="18" charset="0"/>
              </a:rPr>
              <a:t>3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600" dirty="0"/>
              <a:t>用等值演算法判断下列公式的类型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</a:rPr>
              <a:t>)</a:t>
            </a:r>
            <a:r>
              <a:rPr lang="en-US" altLang="zh-CN" sz="2600" dirty="0"/>
              <a:t> </a:t>
            </a:r>
          </a:p>
          <a:p>
            <a:pPr algn="just" eaLnBrk="1" hangingPunct="1"/>
            <a:r>
              <a:rPr lang="zh-CN" altLang="en-US" sz="2600" dirty="0"/>
              <a:t>解  </a:t>
            </a:r>
            <a:r>
              <a:rPr lang="en-US" altLang="zh-CN" sz="2600" i="1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</a:rPr>
              <a:t>) </a:t>
            </a:r>
          </a:p>
          <a:p>
            <a:pPr algn="just" eaLnBrk="1" hangingPunct="1"/>
            <a:r>
              <a:rPr lang="en-US" altLang="zh-CN" sz="2600" dirty="0">
                <a:latin typeface="Times New Roman" panose="02020603050405020304" pitchFamily="18" charset="0"/>
              </a:rPr>
              <a:t>    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</a:rPr>
              <a:t>)    </a:t>
            </a:r>
            <a:r>
              <a:rPr lang="zh-CN" altLang="en-US" sz="2600" dirty="0"/>
              <a:t>（蕴涵等值式）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</a:rPr>
              <a:t>   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600" i="1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</a:rPr>
              <a:t>)       </a:t>
            </a:r>
            <a:r>
              <a:rPr lang="zh-CN" altLang="en-US" sz="2600" dirty="0"/>
              <a:t>（德</a:t>
            </a:r>
            <a:r>
              <a:rPr lang="zh-CN" altLang="en-US" sz="2600" dirty="0">
                <a:sym typeface="Symbol" panose="05050102010706020507" pitchFamily="18" charset="2"/>
              </a:rPr>
              <a:t></a:t>
            </a:r>
            <a:r>
              <a:rPr lang="zh-CN" altLang="en-US" sz="2600" dirty="0"/>
              <a:t>摩根律）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</a:rPr>
              <a:t>   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600" i="1" dirty="0">
                <a:latin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</a:rPr>
              <a:t>)       </a:t>
            </a:r>
            <a:r>
              <a:rPr lang="zh-CN" altLang="en-US" sz="2600" dirty="0"/>
              <a:t>（交换律，结合律）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</a:rPr>
              <a:t>   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latin typeface="Times New Roman" panose="02020603050405020304" pitchFamily="18" charset="0"/>
              </a:rPr>
              <a:t>0                 </a:t>
            </a:r>
            <a:r>
              <a:rPr lang="zh-CN" altLang="en-US" sz="2600" dirty="0"/>
              <a:t>（矛盾律）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</a:rPr>
              <a:t>   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600" dirty="0"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</a:rPr>
              <a:t>0                      </a:t>
            </a:r>
            <a:r>
              <a:rPr lang="zh-CN" altLang="en-US" sz="2600" dirty="0"/>
              <a:t>（零律）</a:t>
            </a:r>
            <a:endParaRPr lang="zh-CN" altLang="en-US" sz="26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600" dirty="0"/>
              <a:t>由最后一步可知，该式为矛盾式</a:t>
            </a:r>
            <a:r>
              <a:rPr lang="en-US" altLang="zh-CN" sz="2600" dirty="0">
                <a:latin typeface="Times New Roman" panose="02020603050405020304" pitchFamily="18" charset="0"/>
              </a:rPr>
              <a:t>.</a:t>
            </a:r>
            <a:r>
              <a:rPr lang="en-US" altLang="zh-CN" sz="2600" dirty="0"/>
              <a:t> </a:t>
            </a:r>
          </a:p>
          <a:p>
            <a:endParaRPr lang="en-US" altLang="en-US" sz="2600" dirty="0"/>
          </a:p>
        </p:txBody>
      </p:sp>
      <p:sp>
        <p:nvSpPr>
          <p:cNvPr id="30723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</a:rPr>
              <a:t>应用举例</a:t>
            </a:r>
            <a:r>
              <a:rPr lang="en-US" altLang="zh-CN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宋体" panose="02010600030101010101" pitchFamily="2" charset="-122"/>
              </a:rPr>
              <a:t>判断公式类型</a:t>
            </a:r>
            <a:r>
              <a:rPr lang="zh-CN" altLang="en-US" sz="2800" dirty="0"/>
              <a:t> </a:t>
            </a:r>
            <a:endParaRPr lang="en-US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30725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0F467E6-557C-4055-AF66-6DBE5306AD6A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25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</a:rPr>
              <a:t>解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</a:t>
            </a:r>
            <a:r>
              <a:rPr lang="zh-CN" altLang="en-US" dirty="0"/>
              <a:t>（蕴涵等值式）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</a:t>
            </a:r>
            <a:r>
              <a:rPr lang="zh-CN" altLang="en-US" dirty="0"/>
              <a:t>（交换律）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just" eaLnBrk="1" hangingPunct="1">
              <a:spcBef>
                <a:spcPts val="1800"/>
              </a:spcBef>
            </a:pPr>
            <a:r>
              <a:rPr lang="zh-CN" altLang="en-US" dirty="0"/>
              <a:t>由最后一步可知，该式为重言式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</a:rPr>
              <a:t>应用举例</a:t>
            </a:r>
            <a:r>
              <a:rPr lang="en-US" altLang="zh-CN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宋体" panose="02010600030101010101" pitchFamily="2" charset="-122"/>
              </a:rPr>
              <a:t>判断公式类型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24122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((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</a:rPr>
              <a:t>解   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600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600" dirty="0"/>
              <a:t>（分配律）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600" dirty="0"/>
              <a:t>（排中律）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zh-CN" altLang="en-US" sz="2600" dirty="0"/>
              <a:t>（同一律）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600" dirty="0"/>
              <a:t>这不是矛盾式，也不是重言式，而是非重言式的可</a:t>
            </a:r>
          </a:p>
          <a:p>
            <a:pPr algn="just" eaLnBrk="1" hangingPunct="1"/>
            <a:r>
              <a:rPr lang="zh-CN" altLang="en-US" sz="2600" dirty="0"/>
              <a:t>满足式</a:t>
            </a:r>
            <a:r>
              <a:rPr lang="en-US" altLang="zh-CN" sz="2600" dirty="0"/>
              <a:t>.</a:t>
            </a:r>
            <a:r>
              <a:rPr lang="zh-CN" altLang="en-US" sz="2600" dirty="0">
                <a:latin typeface="Times New Roman" panose="02020603050405020304" pitchFamily="18" charset="0"/>
              </a:rPr>
              <a:t>如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r>
              <a:rPr lang="zh-CN" altLang="en-US" sz="2600" dirty="0"/>
              <a:t>是它的成真赋值</a:t>
            </a:r>
            <a:r>
              <a:rPr lang="en-US" altLang="zh-CN" sz="2600" dirty="0"/>
              <a:t>,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lang="zh-CN" altLang="en-US" sz="2600" dirty="0"/>
              <a:t>是它的成假赋值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宋体" panose="02010600030101010101" pitchFamily="2" charset="-122"/>
              </a:rPr>
              <a:t>应用举例</a:t>
            </a:r>
            <a:r>
              <a:rPr lang="en-US" altLang="zh-CN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宋体" panose="02010600030101010101" pitchFamily="2" charset="-122"/>
              </a:rPr>
              <a:t>判断公式类型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82488" y="4784607"/>
            <a:ext cx="8382000" cy="145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600" b="1" dirty="0">
                <a:solidFill>
                  <a:srgbClr val="C00000"/>
                </a:solidFill>
                <a:latin typeface="宋体" panose="02010600030101010101" pitchFamily="2" charset="-122"/>
              </a:rPr>
              <a:t>总结</a:t>
            </a:r>
            <a:r>
              <a:rPr lang="zh-CN" altLang="en-US" sz="2600" b="1" dirty="0">
                <a:latin typeface="宋体" panose="02010600030101010101" pitchFamily="2" charset="-122"/>
              </a:rPr>
              <a:t>：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600" b="1" dirty="0">
                <a:latin typeface="宋体" panose="02010600030101010101" pitchFamily="2" charset="-122"/>
              </a:rPr>
              <a:t>为矛盾式当且仅当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</a:t>
            </a:r>
            <a:r>
              <a:rPr lang="zh-CN" altLang="en-US" sz="2600" b="1" dirty="0">
                <a:latin typeface="宋体" panose="02010600030101010101" pitchFamily="2" charset="-122"/>
              </a:rPr>
              <a:t>为重言式当且仅当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b="1" dirty="0">
                <a:solidFill>
                  <a:srgbClr val="C00000"/>
                </a:solidFill>
                <a:latin typeface="宋体" panose="02010600030101010101" pitchFamily="2" charset="-122"/>
              </a:rPr>
              <a:t>说明</a:t>
            </a:r>
            <a:r>
              <a:rPr lang="zh-CN" altLang="en-US" sz="2600" b="1" dirty="0">
                <a:latin typeface="宋体" panose="02010600030101010101" pitchFamily="2" charset="-122"/>
              </a:rPr>
              <a:t>：演算步骤不惟一</a:t>
            </a:r>
            <a:r>
              <a:rPr lang="en-US" altLang="zh-CN" sz="2600" b="1" dirty="0">
                <a:latin typeface="宋体" panose="02010600030101010101" pitchFamily="2" charset="-122"/>
              </a:rPr>
              <a:t>,</a:t>
            </a:r>
            <a:r>
              <a:rPr lang="zh-CN" altLang="en-US" sz="2600" b="1" dirty="0">
                <a:latin typeface="宋体" panose="02010600030101010101" pitchFamily="2" charset="-122"/>
              </a:rPr>
              <a:t>应尽量使演算短些</a:t>
            </a:r>
            <a:endParaRPr lang="zh-CN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427937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zh-CN" altLang="en-US" sz="2000" dirty="0"/>
              <a:t>例</a:t>
            </a:r>
            <a:r>
              <a:rPr lang="en-US" altLang="zh-CN" sz="2000" dirty="0"/>
              <a:t>4 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简化下面一段程序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endParaRPr lang="en-US" altLang="zh-CN" sz="400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 A ∧ B  then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If  B ∨ C then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X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Else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Y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End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Else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If  A ∧ C  then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Y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Else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X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End</a:t>
            </a:r>
          </a:p>
          <a:p>
            <a:pPr marL="91440" algn="just" eaLnBrk="1" hangingPunct="1">
              <a:lnSpc>
                <a:spcPct val="120000"/>
              </a:lnSpc>
              <a:buClr>
                <a:srgbClr val="00FF00"/>
              </a:buClr>
            </a:pPr>
            <a:r>
              <a:rPr lang="en-US" altLang="zh-CN" sz="16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End</a:t>
            </a:r>
          </a:p>
          <a:p>
            <a:endParaRPr 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应用举例</a:t>
            </a:r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  <p:sp>
        <p:nvSpPr>
          <p:cNvPr id="6" name="矩形 5"/>
          <p:cNvSpPr/>
          <p:nvPr/>
        </p:nvSpPr>
        <p:spPr>
          <a:xfrm>
            <a:off x="3851920" y="1624849"/>
            <a:ext cx="4828456" cy="128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执行程序段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X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的条件为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((A∧B) ∧ (B ∨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C) ) 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∨ 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 A∧B)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∧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(A∧C))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(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 ∧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B ∧ C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矩形 6"/>
          <p:cNvSpPr/>
          <p:nvPr/>
        </p:nvSpPr>
        <p:spPr>
          <a:xfrm>
            <a:off x="3851920" y="3231208"/>
            <a:ext cx="489654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执行程序段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Y 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的条件为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((A∧B) ∧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(B ∨ C) )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∨ 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(A∧B)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∧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(A∧C))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 ∧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B ∧ C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866624" y="4731145"/>
            <a:ext cx="2880320" cy="1490614"/>
            <a:chOff x="3851920" y="4746698"/>
            <a:chExt cx="2880320" cy="1490614"/>
          </a:xfrm>
        </p:grpSpPr>
        <p:sp>
          <p:nvSpPr>
            <p:cNvPr id="14" name="圆角矩形 13"/>
            <p:cNvSpPr/>
            <p:nvPr/>
          </p:nvSpPr>
          <p:spPr>
            <a:xfrm>
              <a:off x="3851920" y="4746698"/>
              <a:ext cx="2664296" cy="149061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88432" y="4759984"/>
              <a:ext cx="284380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 A∧ </a:t>
              </a:r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</a:t>
              </a:r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B∧C  then</a:t>
              </a:r>
            </a:p>
            <a:p>
              <a:pPr eaLnBrk="1" hangingPunct="1"/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       Y</a:t>
              </a:r>
            </a:p>
            <a:p>
              <a:pPr eaLnBrk="1" hangingPunct="1"/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Else</a:t>
              </a:r>
            </a:p>
            <a:p>
              <a:pPr eaLnBrk="1" hangingPunct="1"/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       X</a:t>
              </a:r>
            </a:p>
            <a:p>
              <a:pPr eaLnBrk="1" hangingPunct="1"/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End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31520" y="1681227"/>
            <a:ext cx="1946176" cy="45405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3851920" y="1552841"/>
            <a:ext cx="4752528" cy="1588127"/>
          </a:xfrm>
          <a:prstGeom prst="rect">
            <a:avLst/>
          </a:prstGeom>
          <a:noFill/>
          <a:ln>
            <a:solidFill>
              <a:srgbClr val="238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3847584" y="3279665"/>
            <a:ext cx="4753812" cy="1282550"/>
          </a:xfrm>
          <a:prstGeom prst="rect">
            <a:avLst/>
          </a:prstGeom>
          <a:noFill/>
          <a:ln>
            <a:solidFill>
              <a:srgbClr val="238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右箭头 15"/>
          <p:cNvSpPr/>
          <p:nvPr/>
        </p:nvSpPr>
        <p:spPr>
          <a:xfrm rot="2800654">
            <a:off x="2690192" y="4561144"/>
            <a:ext cx="1288527" cy="3400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 animBg="1"/>
      <p:bldP spid="13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sz="2200" dirty="0"/>
              <a:t>例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200" dirty="0"/>
              <a:t>用等值演算解决下面问题</a:t>
            </a:r>
            <a:r>
              <a:rPr lang="en-US" altLang="zh-CN" sz="2200" dirty="0"/>
              <a:t>.</a:t>
            </a:r>
          </a:p>
          <a:p>
            <a:pPr indent="457200"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参加百米竞赛，观众甲、乙、丙预测结果如下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57200" algn="just" eaLnBrk="1" hangingPunct="1"/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甲：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第一，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第二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US" altLang="zh-CN" sz="2200" dirty="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1" hangingPunct="1"/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乙：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第二，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第三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57200" algn="just" eaLnBrk="1" hangingPunct="1"/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丙：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第二，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第四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57200" algn="just" eaLnBrk="1" hangingPunct="1"/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比赛后发现甲、乙、丙每人预测的情况都是各对一半，请问实际名次如何（假设无并列名次）？</a:t>
            </a:r>
            <a:endParaRPr lang="en-US" altLang="zh-CN" sz="2200" dirty="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1" hangingPunct="1"/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zh-CN" altLang="en-US" sz="2400" dirty="0">
                <a:cs typeface="Times New Roman" pitchFamily="18" charset="0"/>
              </a:rPr>
              <a:t>解 </a:t>
            </a:r>
            <a:r>
              <a:rPr lang="zh-CN" altLang="en-US" sz="2200" dirty="0">
                <a:cs typeface="Times New Roman" pitchFamily="18" charset="0"/>
              </a:rPr>
              <a:t>设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,q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altLang="zh-CN" sz="2200" i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altLang="zh-CN" sz="2200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200" dirty="0">
                <a:cs typeface="Times New Roman" pitchFamily="18" charset="0"/>
              </a:rPr>
              <a:t>分别表示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zh-CN" altLang="en-US" sz="2200" dirty="0">
                <a:cs typeface="Times New Roman" pitchFamily="18" charset="0"/>
              </a:rPr>
              <a:t>第 </a:t>
            </a:r>
            <a:r>
              <a:rPr lang="en-US" altLang="zh-CN" sz="22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200" dirty="0">
                <a:cs typeface="Times New Roman" pitchFamily="18" charset="0"/>
              </a:rPr>
              <a:t>名</a:t>
            </a:r>
            <a:r>
              <a:rPr lang="en-US" altLang="zh-CN" sz="2200" dirty="0">
                <a:cs typeface="Times New Roman" pitchFamily="18" charset="0"/>
              </a:rPr>
              <a:t>,</a:t>
            </a:r>
          </a:p>
          <a:p>
            <a:pPr marL="914400" lvl="0" indent="-457200" algn="just" eaLnBrk="1" hangingPunct="1">
              <a:buClr>
                <a:schemeClr val="tx1"/>
              </a:buClr>
              <a:buSzPct val="75000"/>
              <a:buFont typeface="+mj-lt"/>
              <a:buAutoNum type="arabicParenR"/>
              <a:defRPr/>
            </a:pP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kern="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kern="0" dirty="0"/>
              <a:t> 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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kern="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kern="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kern="0" dirty="0"/>
              <a:t> 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1</a:t>
            </a:r>
          </a:p>
          <a:p>
            <a:pPr marL="914400" lvl="0" indent="-457200" algn="just" eaLnBrk="1" hangingPunct="1">
              <a:buClr>
                <a:schemeClr val="tx1"/>
              </a:buClr>
              <a:buSzPct val="75000"/>
              <a:buFont typeface="+mj-lt"/>
              <a:buAutoNum type="arabicParenR"/>
              <a:defRPr/>
            </a:pP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kern="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kern="0" dirty="0"/>
              <a:t> 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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kern="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kern="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kern="0" dirty="0"/>
              <a:t> 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1</a:t>
            </a:r>
            <a:endParaRPr lang="en-US" altLang="zh-CN" sz="2200" kern="0" dirty="0"/>
          </a:p>
          <a:p>
            <a:pPr marL="914400" lvl="0" indent="-457200" algn="just" eaLnBrk="1" hangingPunct="1">
              <a:buClr>
                <a:schemeClr val="tx1"/>
              </a:buClr>
              <a:buSzPct val="75000"/>
              <a:buFont typeface="+mj-lt"/>
              <a:buAutoNum type="arabicParenR"/>
              <a:defRPr/>
            </a:pP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 p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kern="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kern="0" dirty="0"/>
              <a:t> 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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kern="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kern="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kern="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kern="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kern="0" dirty="0"/>
              <a:t> </a:t>
            </a:r>
            <a:r>
              <a:rPr lang="en-US" altLang="zh-CN" sz="2200" kern="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1</a:t>
            </a:r>
            <a:endParaRPr lang="en-US" altLang="zh-CN" sz="2200" kern="0" dirty="0"/>
          </a:p>
          <a:p>
            <a:pPr algn="just" eaLnBrk="1" hangingPunct="1"/>
            <a:r>
              <a:rPr lang="zh-CN" altLang="en-US" sz="2000" dirty="0">
                <a:cs typeface="Times New Roman" pitchFamily="18" charset="0"/>
              </a:rPr>
              <a:t>                     </a:t>
            </a:r>
            <a:endParaRPr lang="en-US" altLang="zh-CN" sz="2400" dirty="0">
              <a:cs typeface="Times New Roman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应用举例</a:t>
            </a:r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3551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algn="just" eaLnBrk="1" hangingPunct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等都对应表中的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12291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 sz="3200" dirty="0"/>
              <a:t>引言</a:t>
            </a:r>
            <a:endParaRPr lang="en-US" altLang="en-US" sz="3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12293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33C7C0-FC5D-4DC2-9AF1-BE639D01C4C3}" type="slidenum">
              <a:rPr lang="en-GB" altLang="en-US" sz="1200" b="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GB" altLang="en-US" sz="1200" b="0">
              <a:solidFill>
                <a:srgbClr val="898989"/>
              </a:solidFill>
            </a:endParaRPr>
          </a:p>
        </p:txBody>
      </p:sp>
      <p:graphicFrame>
        <p:nvGraphicFramePr>
          <p:cNvPr id="1229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562701"/>
              </p:ext>
            </p:extLst>
          </p:nvPr>
        </p:nvGraphicFramePr>
        <p:xfrm>
          <a:off x="7812360" y="1196975"/>
          <a:ext cx="59213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4" name="Equation" r:id="rId3" imgW="219521" imgH="172226" progId="Equation.3">
                  <p:embed/>
                </p:oleObj>
              </mc:Choice>
              <mc:Fallback>
                <p:oleObj name="Equation" r:id="rId3" imgW="219521" imgH="17222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1196975"/>
                        <a:ext cx="592137" cy="4873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08" y="1724125"/>
            <a:ext cx="6755668" cy="45409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52120" y="3972396"/>
            <a:ext cx="504825" cy="212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980728"/>
            <a:ext cx="7924800" cy="4929411"/>
          </a:xfrm>
        </p:spPr>
        <p:txBody>
          <a:bodyPr/>
          <a:lstStyle/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zh-CN" altLang="en-US" sz="2200" dirty="0">
                <a:cs typeface="Times New Roman" pitchFamily="18" charset="0"/>
              </a:rPr>
              <a:t>由</a:t>
            </a:r>
            <a:r>
              <a:rPr lang="en-US" altLang="zh-CN" sz="2200" dirty="0">
                <a:cs typeface="Times New Roman" pitchFamily="18" charset="0"/>
              </a:rPr>
              <a:t>1),2)</a:t>
            </a:r>
            <a:r>
              <a:rPr lang="zh-CN" altLang="en-US" sz="2200" dirty="0">
                <a:cs typeface="Times New Roman" pitchFamily="18" charset="0"/>
              </a:rPr>
              <a:t>可得</a:t>
            </a:r>
            <a:endParaRPr lang="en-US" altLang="zh-CN" sz="2200" dirty="0">
              <a:cs typeface="Times New Roman" pitchFamily="18" charset="0"/>
            </a:endParaRPr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     1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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((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/>
              <a:t>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 )</a:t>
            </a:r>
            <a:r>
              <a:rPr lang="en-US" altLang="zh-CN" sz="2200" dirty="0"/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((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/>
              <a:t>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/>
              <a:t>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/>
              <a:t> </a:t>
            </a:r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  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 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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 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zh-CN" altLang="en-US" sz="2200" dirty="0">
                <a:cs typeface="Times New Roman" pitchFamily="18" charset="0"/>
              </a:rPr>
              <a:t>由上式及</a:t>
            </a:r>
            <a:r>
              <a:rPr lang="en-US" altLang="zh-CN" sz="2200" dirty="0">
                <a:cs typeface="Times New Roman" pitchFamily="18" charset="0"/>
              </a:rPr>
              <a:t>3)</a:t>
            </a:r>
            <a:r>
              <a:rPr lang="zh-CN" altLang="en-US" sz="2200" dirty="0">
                <a:cs typeface="Times New Roman" pitchFamily="18" charset="0"/>
              </a:rPr>
              <a:t>可得</a:t>
            </a:r>
            <a:endParaRPr lang="en-US" altLang="zh-CN" sz="2200" dirty="0">
              <a:cs typeface="Times New Roman" pitchFamily="18" charset="0"/>
            </a:endParaRPr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     1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((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 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))</a:t>
            </a:r>
            <a:endParaRPr lang="en-US" altLang="zh-CN" sz="2200" dirty="0"/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                   (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p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/>
              <a:t>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zh-CN" sz="2200" dirty="0"/>
              <a:t> </a:t>
            </a:r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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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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 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algn="just" eaLnBrk="1" hangingPunct="1"/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           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 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 eaLnBrk="1" hangingPunct="1"/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 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200" dirty="0">
                <a:latin typeface="Times New Roman" pitchFamily="18" charset="0"/>
                <a:sym typeface="Symbol" pitchFamily="18" charset="2"/>
              </a:rPr>
              <a:t> 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200" i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200" dirty="0"/>
              <a:t>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 1</a:t>
            </a:r>
            <a:endParaRPr lang="en-US" altLang="zh-CN" sz="2200" dirty="0"/>
          </a:p>
          <a:p>
            <a:pPr algn="just" eaLnBrk="1" hangingPunct="1"/>
            <a:endParaRPr lang="en-US" sz="2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应用举例</a:t>
            </a:r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30</a:t>
            </a:fld>
            <a:endParaRPr lang="en-GB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14256" y="5445224"/>
            <a:ext cx="2090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于是，可得：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第一，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第二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D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第三，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第四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457200"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1.8 (1) (2) (3)</a:t>
            </a:r>
          </a:p>
          <a:p>
            <a:pPr marL="914400" indent="-457200"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1.15</a:t>
            </a: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提交时间：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2018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31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775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定义 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1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给定两个命题公式 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</a:rPr>
              <a:t>，设 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p</a:t>
            </a:r>
            <a:r>
              <a:rPr lang="en-US" altLang="zh-CN" sz="2400" i="1" baseline="-25000" dirty="0">
                <a:latin typeface="Times New Roman" pitchFamily="18" charset="0"/>
                <a:ea typeface="黑体" pitchFamily="2" charset="-122"/>
              </a:rPr>
              <a:t>1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, 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p</a:t>
            </a:r>
            <a:r>
              <a:rPr lang="en-US" altLang="zh-CN" sz="2400" i="1" baseline="-25000" dirty="0">
                <a:latin typeface="Times New Roman" pitchFamily="18" charset="0"/>
                <a:ea typeface="黑体" pitchFamily="2" charset="-122"/>
              </a:rPr>
              <a:t>2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, … , </a:t>
            </a:r>
            <a:r>
              <a:rPr lang="en-US" altLang="zh-CN" sz="2400" i="1" dirty="0" err="1">
                <a:latin typeface="Times New Roman" pitchFamily="18" charset="0"/>
                <a:ea typeface="黑体" pitchFamily="2" charset="-122"/>
              </a:rPr>
              <a:t>p</a:t>
            </a:r>
            <a:r>
              <a:rPr lang="en-US" altLang="zh-CN" sz="2400" i="1" baseline="-25000" dirty="0" err="1">
                <a:latin typeface="Times New Roman" pitchFamily="18" charset="0"/>
                <a:ea typeface="黑体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为出现于 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</a:rPr>
              <a:t>B </a:t>
            </a:r>
            <a:r>
              <a:rPr lang="zh-CN" altLang="en-US" sz="2400" dirty="0">
                <a:latin typeface="Times New Roman" panose="02020603050405020304" pitchFamily="18" charset="0"/>
              </a:rPr>
              <a:t>中的所有命题变项，则公式 </a:t>
            </a:r>
            <a:r>
              <a:rPr lang="en-US" altLang="zh-CN" sz="2400" i="1" dirty="0">
                <a:latin typeface="Times New Roman" panose="02020603050405020304" pitchFamily="18" charset="0"/>
              </a:rPr>
              <a:t>A 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</a:rPr>
              <a:t>B </a:t>
            </a:r>
            <a:r>
              <a:rPr lang="zh-CN" altLang="en-US" sz="2400" dirty="0">
                <a:latin typeface="Times New Roman" panose="02020603050405020304" pitchFamily="18" charset="0"/>
              </a:rPr>
              <a:t>都有 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i="1" baseline="30000" dirty="0">
                <a:latin typeface="Times New Roman" pitchFamily="18" charset="0"/>
                <a:ea typeface="黑体" pitchFamily="2" charset="-122"/>
              </a:rPr>
              <a:t>n </a:t>
            </a:r>
            <a:r>
              <a:rPr lang="zh-CN" altLang="en-US" sz="2400" dirty="0">
                <a:latin typeface="Times New Roman" panose="02020603050405020304" pitchFamily="18" charset="0"/>
              </a:rPr>
              <a:t>个赋值，</a:t>
            </a:r>
            <a:r>
              <a:rPr lang="zh-CN" altLang="en-US" sz="2400" dirty="0">
                <a:latin typeface="+mn-ea"/>
                <a:ea typeface="+mn-ea"/>
              </a:rPr>
              <a:t>若在任一赋值之下，公式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</a:t>
            </a:r>
            <a:r>
              <a:rPr lang="zh-CN" altLang="en-US" sz="2400" dirty="0">
                <a:latin typeface="+mn-ea"/>
                <a:ea typeface="+mn-ea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 </a:t>
            </a:r>
            <a:r>
              <a:rPr lang="zh-CN" altLang="en-US" sz="2400" dirty="0">
                <a:latin typeface="+mn-ea"/>
                <a:ea typeface="+mn-ea"/>
              </a:rPr>
              <a:t>的真值都相同，则称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dirty="0">
                <a:latin typeface="+mn-ea"/>
                <a:ea typeface="+mn-ea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dirty="0">
                <a:latin typeface="+mn-ea"/>
                <a:ea typeface="+mn-ea"/>
              </a:rPr>
              <a:t>是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等值的</a:t>
            </a:r>
            <a:r>
              <a:rPr lang="zh-CN" altLang="en-US" sz="2400" dirty="0">
                <a:latin typeface="+mn-ea"/>
                <a:ea typeface="+mn-ea"/>
              </a:rPr>
              <a:t>，记作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判断下列两个命题公式是否等值</a:t>
            </a:r>
          </a:p>
          <a:p>
            <a:pPr marL="914400" indent="-51435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arenR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51435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arenR"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 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15000"/>
              </a:lnSpc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15000"/>
              </a:lnSpc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3315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</a:rPr>
              <a:t>等值</a:t>
            </a:r>
            <a:endParaRPr lang="en-U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13317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FD8062-9D55-45C3-B6D9-201A0912C61E}" type="slidenum">
              <a:rPr lang="en-GB" altLang="en-US" sz="1200" b="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GB" altLang="en-US" sz="1200" b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 dirty="0"/>
              <a:t>等值</a:t>
            </a:r>
            <a:endParaRPr lang="en-US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39941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BEC114-4D9C-44BC-829E-AD20012E7E10}" type="slidenum">
              <a:rPr lang="en-GB" altLang="en-US" sz="1200" b="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GB" altLang="en-US" sz="1200" b="0">
              <a:solidFill>
                <a:srgbClr val="898989"/>
              </a:solidFill>
            </a:endParaRPr>
          </a:p>
        </p:txBody>
      </p:sp>
      <p:graphicFrame>
        <p:nvGraphicFramePr>
          <p:cNvPr id="6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389"/>
              </p:ext>
            </p:extLst>
          </p:nvPr>
        </p:nvGraphicFramePr>
        <p:xfrm>
          <a:off x="1475655" y="1549172"/>
          <a:ext cx="6264698" cy="1984411"/>
        </p:xfrm>
        <a:graphic>
          <a:graphicData uri="http://schemas.openxmlformats.org/drawingml/2006/table">
            <a:tbl>
              <a:tblPr/>
              <a:tblGrid>
                <a:gridCol w="945762">
                  <a:extLst>
                    <a:ext uri="{9D8B030D-6E8A-4147-A177-3AD203B41FA5}">
                      <a16:colId xmlns:a16="http://schemas.microsoft.com/office/drawing/2014/main" val="517913407"/>
                    </a:ext>
                  </a:extLst>
                </a:gridCol>
                <a:gridCol w="747030">
                  <a:extLst>
                    <a:ext uri="{9D8B030D-6E8A-4147-A177-3AD203B41FA5}">
                      <a16:colId xmlns:a16="http://schemas.microsoft.com/office/drawing/2014/main" val="2239636782"/>
                    </a:ext>
                  </a:extLst>
                </a:gridCol>
                <a:gridCol w="739594">
                  <a:extLst>
                    <a:ext uri="{9D8B030D-6E8A-4147-A177-3AD203B41FA5}">
                      <a16:colId xmlns:a16="http://schemas.microsoft.com/office/drawing/2014/main" val="3357778473"/>
                    </a:ext>
                  </a:extLst>
                </a:gridCol>
                <a:gridCol w="1252577">
                  <a:extLst>
                    <a:ext uri="{9D8B030D-6E8A-4147-A177-3AD203B41FA5}">
                      <a16:colId xmlns:a16="http://schemas.microsoft.com/office/drawing/2014/main" val="1072865578"/>
                    </a:ext>
                  </a:extLst>
                </a:gridCol>
                <a:gridCol w="1315206">
                  <a:extLst>
                    <a:ext uri="{9D8B030D-6E8A-4147-A177-3AD203B41FA5}">
                      <a16:colId xmlns:a16="http://schemas.microsoft.com/office/drawing/2014/main" val="2452705715"/>
                    </a:ext>
                  </a:extLst>
                </a:gridCol>
                <a:gridCol w="1264529">
                  <a:extLst>
                    <a:ext uri="{9D8B030D-6E8A-4147-A177-3AD203B41FA5}">
                      <a16:colId xmlns:a16="http://schemas.microsoft.com/office/drawing/2014/main" val="3062146250"/>
                    </a:ext>
                  </a:extLst>
                </a:gridCol>
              </a:tblGrid>
              <a:tr h="43883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   q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kumimoji="0" lang="en-US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</a:rPr>
                        <a:t>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buFont typeface="+mj-lt"/>
                        <a:buNone/>
                        <a:defRPr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 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652577"/>
                  </a:ext>
                </a:extLst>
              </a:tr>
              <a:tr h="133508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1   1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84698"/>
                  </a:ext>
                </a:extLst>
              </a:tr>
            </a:tbl>
          </a:graphicData>
        </a:graphic>
      </p:graphicFrame>
      <p:graphicFrame>
        <p:nvGraphicFramePr>
          <p:cNvPr id="8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651113"/>
              </p:ext>
            </p:extLst>
          </p:nvPr>
        </p:nvGraphicFramePr>
        <p:xfrm>
          <a:off x="1475655" y="4252901"/>
          <a:ext cx="6264697" cy="2423323"/>
        </p:xfrm>
        <a:graphic>
          <a:graphicData uri="http://schemas.openxmlformats.org/drawingml/2006/table">
            <a:tbl>
              <a:tblPr/>
              <a:tblGrid>
                <a:gridCol w="945762">
                  <a:extLst>
                    <a:ext uri="{9D8B030D-6E8A-4147-A177-3AD203B41FA5}">
                      <a16:colId xmlns:a16="http://schemas.microsoft.com/office/drawing/2014/main" val="517913407"/>
                    </a:ext>
                  </a:extLst>
                </a:gridCol>
                <a:gridCol w="747029">
                  <a:extLst>
                    <a:ext uri="{9D8B030D-6E8A-4147-A177-3AD203B41FA5}">
                      <a16:colId xmlns:a16="http://schemas.microsoft.com/office/drawing/2014/main" val="2239636782"/>
                    </a:ext>
                  </a:extLst>
                </a:gridCol>
                <a:gridCol w="739594">
                  <a:extLst>
                    <a:ext uri="{9D8B030D-6E8A-4147-A177-3AD203B41FA5}">
                      <a16:colId xmlns:a16="http://schemas.microsoft.com/office/drawing/2014/main" val="3357778473"/>
                    </a:ext>
                  </a:extLst>
                </a:gridCol>
                <a:gridCol w="1252577">
                  <a:extLst>
                    <a:ext uri="{9D8B030D-6E8A-4147-A177-3AD203B41FA5}">
                      <a16:colId xmlns:a16="http://schemas.microsoft.com/office/drawing/2014/main" val="1072865578"/>
                    </a:ext>
                  </a:extLst>
                </a:gridCol>
                <a:gridCol w="1315206">
                  <a:extLst>
                    <a:ext uri="{9D8B030D-6E8A-4147-A177-3AD203B41FA5}">
                      <a16:colId xmlns:a16="http://schemas.microsoft.com/office/drawing/2014/main" val="2452705715"/>
                    </a:ext>
                  </a:extLst>
                </a:gridCol>
                <a:gridCol w="1264529">
                  <a:extLst>
                    <a:ext uri="{9D8B030D-6E8A-4147-A177-3AD203B41FA5}">
                      <a16:colId xmlns:a16="http://schemas.microsoft.com/office/drawing/2014/main" val="3062146250"/>
                    </a:ext>
                  </a:extLst>
                </a:gridCol>
              </a:tblGrid>
              <a:tr h="45151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   q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kumimoji="0" lang="en-US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</a:rPr>
                        <a:t>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buFont typeface="+mj-lt"/>
                        <a:buNone/>
                        <a:defRPr/>
                      </a:pP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altLang="zh-CN" sz="2400" dirty="0">
                          <a:latin typeface="Times New Roman" pitchFamily="18" charset="0"/>
                        </a:rPr>
                        <a:t>∧</a:t>
                      </a:r>
                      <a:r>
                        <a:rPr lang="en-US" altLang="zh-CN" sz="24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 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US" altLang="zh-C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652577"/>
                  </a:ext>
                </a:extLst>
              </a:tr>
              <a:tr h="1373656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1   1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84698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67544" y="1029296"/>
            <a:ext cx="3775393" cy="493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eaLnBrk="1" hangingPunct="1">
              <a:lnSpc>
                <a:spcPct val="120000"/>
              </a:lnSpc>
              <a:defRPr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1)  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0941" y="3744838"/>
            <a:ext cx="362150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eaLnBrk="1" hangingPunct="1">
              <a:lnSpc>
                <a:spcPct val="120000"/>
              </a:lnSpc>
              <a:defRPr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2) 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 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2080" y="4828032"/>
            <a:ext cx="230425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5292080" y="2132856"/>
            <a:ext cx="230425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定义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1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latin typeface="+mn-ea"/>
              </a:rPr>
              <a:t>设 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A, B </a:t>
            </a:r>
            <a:r>
              <a:rPr lang="zh-CN" altLang="en-US" sz="2400" dirty="0">
                <a:latin typeface="+mn-ea"/>
              </a:rPr>
              <a:t>为两个命题公式，若等价式 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sym typeface="Symbol" pitchFamily="18" charset="2"/>
              </a:rPr>
              <a:t>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  <a:sym typeface="Symbol" pitchFamily="18" charset="2"/>
              </a:rPr>
              <a:t>B </a:t>
            </a:r>
            <a:r>
              <a:rPr lang="zh-CN" altLang="en-US" sz="2400" dirty="0">
                <a:latin typeface="+mn-ea"/>
              </a:rPr>
              <a:t>为一个重言式，则称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dirty="0">
                <a:latin typeface="+mn-ea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dirty="0">
                <a:latin typeface="+mn-ea"/>
              </a:rPr>
              <a:t>是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等值的</a:t>
            </a:r>
            <a:r>
              <a:rPr lang="zh-CN" altLang="en-US" sz="2400" dirty="0">
                <a:latin typeface="+mn-ea"/>
              </a:rPr>
              <a:t>，记作 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A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B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</a:rPr>
              <a:t>.</a:t>
            </a:r>
          </a:p>
          <a:p>
            <a:pPr algn="just" eaLnBrk="1" hangingPunct="1">
              <a:lnSpc>
                <a:spcPct val="115000"/>
              </a:lnSpc>
              <a:defRPr/>
            </a:pPr>
            <a:r>
              <a:rPr lang="en-US" altLang="zh-CN" sz="400" dirty="0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 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15000"/>
              </a:lnSpc>
              <a:defRPr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定理</a:t>
            </a:r>
            <a:endParaRPr lang="en-US" altLang="zh-CN" sz="2400" dirty="0">
              <a:latin typeface="Times New Roman" pitchFamily="18" charset="0"/>
              <a:ea typeface="黑体" pitchFamily="2" charset="-122"/>
            </a:endParaRPr>
          </a:p>
          <a:p>
            <a:pPr marL="342900" indent="-342900" algn="just" eaLnBrk="1" hangingPunct="1">
              <a:lnSpc>
                <a:spcPct val="11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A, 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为两个命题公式，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A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的充分必要条件是 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sym typeface="Symbol" pitchFamily="18" charset="2"/>
              </a:rPr>
              <a:t></a:t>
            </a:r>
            <a:r>
              <a:rPr lang="en-US" altLang="zh-CN" sz="2400" i="1" dirty="0">
                <a:latin typeface="Times New Roman" pitchFamily="18" charset="0"/>
                <a:ea typeface="黑体" pitchFamily="2" charset="-122"/>
                <a:sym typeface="Symbol" pitchFamily="18" charset="2"/>
              </a:rPr>
              <a:t>B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为一个重言式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15000"/>
              </a:lnSpc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证明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如下两个公式为重言式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51435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arenR"/>
              <a:defRPr/>
            </a:pP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(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sym typeface="Symbol" pitchFamily="18" charset="2"/>
              </a:rPr>
              <a:t> (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indent="-514350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arenR"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400" dirty="0">
                <a:latin typeface="Times New Roman" pitchFamily="18" charset="0"/>
                <a:ea typeface="黑体" pitchFamily="2" charset="-122"/>
                <a:sym typeface="Symbol" pitchFamily="18" charset="2"/>
              </a:rPr>
              <a:t> 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 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0005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15000"/>
              </a:lnSpc>
              <a:defRPr/>
            </a:pPr>
            <a:endParaRPr lang="zh-CN" altLang="en-US" sz="2800" dirty="0">
              <a:latin typeface="Times New Roman" pitchFamily="18" charset="0"/>
              <a:ea typeface="黑体" pitchFamily="2" charset="-122"/>
            </a:endParaRPr>
          </a:p>
          <a:p>
            <a:pPr>
              <a:defRPr/>
            </a:pPr>
            <a:endParaRPr lang="en-US" sz="2800" dirty="0"/>
          </a:p>
        </p:txBody>
      </p:sp>
      <p:sp>
        <p:nvSpPr>
          <p:cNvPr id="14339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 dirty="0"/>
              <a:t> 等值</a:t>
            </a:r>
            <a:endParaRPr lang="en-US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14341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487E04-C1EC-4155-86BD-EBDE083FD8FD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6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内容占位符 1"/>
          <p:cNvSpPr>
            <a:spLocks noGrp="1"/>
          </p:cNvSpPr>
          <p:nvPr>
            <p:ph idx="1"/>
          </p:nvPr>
        </p:nvSpPr>
        <p:spPr>
          <a:xfrm>
            <a:off x="609600" y="1196975"/>
            <a:ext cx="7924800" cy="4929188"/>
          </a:xfrm>
        </p:spPr>
        <p:txBody>
          <a:bodyPr/>
          <a:lstStyle/>
          <a:p>
            <a:pPr algn="just" eaLnBrk="1" hangingPunct="1"/>
            <a:r>
              <a:rPr lang="zh-CN" altLang="en-US" sz="2800" dirty="0">
                <a:solidFill>
                  <a:srgbClr val="C00000"/>
                </a:solidFill>
              </a:rPr>
              <a:t>等值演算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 eaLnBrk="1" hangingPunct="1"/>
            <a:r>
              <a:rPr lang="en-US" altLang="zh-CN" sz="2800" dirty="0">
                <a:cs typeface="Times New Roman" panose="02020603050405020304" pitchFamily="18" charset="0"/>
              </a:rPr>
              <a:t>  </a:t>
            </a:r>
            <a:r>
              <a:rPr lang="zh-CN" altLang="en-US" sz="2800" dirty="0">
                <a:cs typeface="Times New Roman" panose="02020603050405020304" pitchFamily="18" charset="0"/>
              </a:rPr>
              <a:t>由已知的等值式推演出新的等值式的过程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algn="just" eaLnBrk="1" hangingPunct="1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altLang="zh-CN" sz="2800" dirty="0"/>
          </a:p>
          <a:p>
            <a:pPr algn="just" eaLnBrk="1" hangingPunct="1"/>
            <a:r>
              <a:rPr lang="zh-CN" altLang="en-US" sz="2800" dirty="0"/>
              <a:t>等值演算的基础：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800" dirty="0"/>
              <a:t>  </a:t>
            </a:r>
            <a:r>
              <a:rPr lang="en-US" altLang="zh-CN" sz="2800" dirty="0">
                <a:latin typeface="Times New Roman" panose="02020603050405020304" pitchFamily="18" charset="0"/>
              </a:rPr>
              <a:t>(1) </a:t>
            </a:r>
            <a:r>
              <a:rPr lang="zh-CN" altLang="en-US" sz="2800" dirty="0">
                <a:latin typeface="Times New Roman" panose="02020603050405020304" pitchFamily="18" charset="0"/>
              </a:rPr>
              <a:t>等值关系的性质：自反、对称、传递</a:t>
            </a:r>
          </a:p>
          <a:p>
            <a:pPr algn="just" eaLnBrk="1" hangingPunct="1"/>
            <a:r>
              <a:rPr lang="zh-CN" altLang="en-US" sz="2800" dirty="0">
                <a:latin typeface="Times New Roman" panose="02020603050405020304" pitchFamily="18" charset="0"/>
              </a:rPr>
              <a:t>    </a:t>
            </a:r>
            <a:r>
              <a:rPr lang="en-US" altLang="zh-CN" sz="2800" dirty="0">
                <a:latin typeface="Times New Roman" panose="02020603050405020304" pitchFamily="18" charset="0"/>
              </a:rPr>
              <a:t>(2) </a:t>
            </a:r>
            <a:r>
              <a:rPr lang="zh-CN" altLang="en-US" sz="2800" dirty="0">
                <a:latin typeface="Times New Roman" panose="02020603050405020304" pitchFamily="18" charset="0"/>
              </a:rPr>
              <a:t>基本的等值式</a:t>
            </a:r>
          </a:p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</a:rPr>
              <a:t>    </a:t>
            </a:r>
            <a:r>
              <a:rPr lang="en-US" altLang="zh-CN" sz="2800" dirty="0">
                <a:latin typeface="Times New Roman" panose="02020603050405020304" pitchFamily="18" charset="0"/>
              </a:rPr>
              <a:t>(3) </a:t>
            </a:r>
            <a:r>
              <a:rPr lang="zh-CN" altLang="en-US" sz="2800" dirty="0">
                <a:latin typeface="Times New Roman" panose="02020603050405020304" pitchFamily="18" charset="0"/>
              </a:rPr>
              <a:t>置换规则 </a:t>
            </a:r>
          </a:p>
          <a:p>
            <a:endParaRPr lang="en-US" altLang="en-US" dirty="0"/>
          </a:p>
        </p:txBody>
      </p:sp>
      <p:sp>
        <p:nvSpPr>
          <p:cNvPr id="27651" name="标题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650875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等值演算</a:t>
            </a:r>
            <a:endParaRPr lang="en-US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27653" name="灯片编号占位符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163021B-B668-4DB1-98EF-5A2EC38EA4A7}" type="slidenum">
              <a:rPr lang="en-GB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7</a:t>
            </a:fld>
            <a:endParaRPr lang="en-GB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5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rgbClr val="C00000"/>
                </a:solidFill>
              </a:rPr>
              <a:t>子公式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marL="457200" algn="just"/>
            <a:r>
              <a:rPr lang="zh-CN" altLang="en-US" sz="2800" dirty="0"/>
              <a:t>若</a:t>
            </a:r>
            <a:r>
              <a:rPr lang="en-US" altLang="zh-CN" sz="2800" i="1" dirty="0">
                <a:latin typeface="Times New Roman" pitchFamily="18" charset="0"/>
              </a:rPr>
              <a:t>X</a:t>
            </a:r>
            <a:r>
              <a:rPr lang="zh-CN" altLang="en-US" sz="2800" dirty="0"/>
              <a:t>是合式公式</a:t>
            </a:r>
            <a:r>
              <a:rPr lang="en-US" altLang="zh-CN" sz="2800" i="1" dirty="0">
                <a:latin typeface="Times New Roman" pitchFamily="18" charset="0"/>
              </a:rPr>
              <a:t>A</a:t>
            </a:r>
            <a:r>
              <a:rPr lang="zh-CN" altLang="en-US" sz="2800" dirty="0"/>
              <a:t>的一部分，且</a:t>
            </a:r>
            <a:r>
              <a:rPr lang="en-US" altLang="zh-CN" sz="2800" i="1" dirty="0">
                <a:latin typeface="Times New Roman" pitchFamily="18" charset="0"/>
              </a:rPr>
              <a:t>X</a:t>
            </a:r>
            <a:r>
              <a:rPr lang="zh-CN" altLang="en-US" sz="2800" dirty="0"/>
              <a:t>本身也是一个合式公式，则称</a:t>
            </a:r>
            <a:r>
              <a:rPr lang="en-US" altLang="zh-CN" sz="2800" i="1" dirty="0">
                <a:latin typeface="Times New Roman" pitchFamily="18" charset="0"/>
              </a:rPr>
              <a:t>X</a:t>
            </a:r>
            <a:r>
              <a:rPr lang="zh-CN" altLang="en-US" sz="2800" dirty="0"/>
              <a:t>为公式</a:t>
            </a:r>
            <a:r>
              <a:rPr lang="en-US" altLang="zh-CN" sz="2800" i="1" dirty="0">
                <a:latin typeface="Times New Roman" pitchFamily="18" charset="0"/>
              </a:rPr>
              <a:t>A</a:t>
            </a:r>
            <a:r>
              <a:rPr lang="zh-CN" altLang="en-US" sz="2800" dirty="0"/>
              <a:t>的子公式</a:t>
            </a:r>
            <a:r>
              <a:rPr lang="en-US" altLang="zh-CN" sz="2800" dirty="0"/>
              <a:t>.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marL="457200"/>
            <a:endParaRPr lang="en-US" altLang="zh-CN" sz="1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rgbClr val="C00000"/>
                </a:solidFill>
              </a:rPr>
              <a:t>置换规则   </a:t>
            </a:r>
            <a:endParaRPr lang="en-US" altLang="zh-CN" dirty="0"/>
          </a:p>
          <a:p>
            <a:pPr marL="457200" indent="457200" algn="just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为公式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的子公式，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用与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等值的公式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 </a:t>
            </a: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加以代换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，称为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置换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，该规则称为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置换规则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 algn="just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置换后公式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化为公式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，当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等值时，公式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与公式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等值，即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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置换规则</a:t>
            </a:r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2370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1520" y="1474564"/>
            <a:ext cx="5041900" cy="4929411"/>
          </a:xfrm>
        </p:spPr>
        <p:txBody>
          <a:bodyPr/>
          <a:lstStyle/>
          <a:p>
            <a:pPr algn="just" eaLnBrk="1" hangingPunct="1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双重否定律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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等幂律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        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 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交换律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        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 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结合律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        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  </a:t>
            </a:r>
          </a:p>
          <a:p>
            <a:pPr algn="just" eaLnBrk="1" hangingPunct="1"/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algn="just" eaLnBrk="1" hangingPunct="1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分配律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        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</a:p>
          <a:p>
            <a:pPr algn="just" eaLnBrk="1" hangingPunct="1"/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algn="just" eaLnBrk="1" hangingPunct="1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德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·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摩根律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吸收律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       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        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</a:rPr>
              <a:t>基本等值式</a:t>
            </a:r>
            <a:r>
              <a:rPr lang="zh-CN" altLang="en-US" sz="3200" dirty="0"/>
              <a:t> </a:t>
            </a:r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</a:t>
            </a:r>
            <a:r>
              <a:rPr lang="zh-CN" altLang="en-US"/>
              <a:t>年秋季学期</a:t>
            </a:r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EEA5D0-BE83-4172-8FC7-1B85ABB9373F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60032" y="1484784"/>
            <a:ext cx="5832648" cy="365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48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零律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</a:p>
          <a:p>
            <a:pPr algn="just" eaLnBrk="1" hangingPunct="1">
              <a:spcBef>
                <a:spcPts val="48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同一律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48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排中律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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just" eaLnBrk="1" hangingPunct="1">
              <a:spcBef>
                <a:spcPts val="48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矛盾律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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000" b="1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algn="just"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</a:rPr>
              <a:t>蕴涵等值式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</a:rPr>
              <a:t>等价等值式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</a:rPr>
              <a:t>假言易位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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</a:rPr>
              <a:t>等价否定等值式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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48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</a:rPr>
              <a:t>归谬论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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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56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</p:tagLst>
</file>

<file path=ppt/theme/theme1.xml><?xml version="1.0" encoding="utf-8"?>
<a:theme xmlns:a="http://schemas.openxmlformats.org/drawingml/2006/main" name="prm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7334</TotalTime>
  <Words>2445</Words>
  <Application>Microsoft Office PowerPoint</Application>
  <PresentationFormat>全屏显示(4:3)</PresentationFormat>
  <Paragraphs>468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华文隶书</vt:lpstr>
      <vt:lpstr>Symbol</vt:lpstr>
      <vt:lpstr>Wingdings 2</vt:lpstr>
      <vt:lpstr>Calibri</vt:lpstr>
      <vt:lpstr>黑体</vt:lpstr>
      <vt:lpstr>Arial</vt:lpstr>
      <vt:lpstr>Wingdings</vt:lpstr>
      <vt:lpstr>宋体</vt:lpstr>
      <vt:lpstr>楷体_GB2312</vt:lpstr>
      <vt:lpstr>Arial Black</vt:lpstr>
      <vt:lpstr>Times New Roman</vt:lpstr>
      <vt:lpstr>Cambria Math</vt:lpstr>
      <vt:lpstr>prml</vt:lpstr>
      <vt:lpstr>Equation</vt:lpstr>
      <vt:lpstr> 第一章 命题逻辑  等值演算 </vt:lpstr>
      <vt:lpstr>引言</vt:lpstr>
      <vt:lpstr>引言</vt:lpstr>
      <vt:lpstr>等值</vt:lpstr>
      <vt:lpstr>等值</vt:lpstr>
      <vt:lpstr> 等值</vt:lpstr>
      <vt:lpstr>等值演算</vt:lpstr>
      <vt:lpstr>置换规则</vt:lpstr>
      <vt:lpstr>基本等值式 </vt:lpstr>
      <vt:lpstr>基本等值式</vt:lpstr>
      <vt:lpstr>基本等值式</vt:lpstr>
      <vt:lpstr>基本等值式</vt:lpstr>
      <vt:lpstr>基本等值式</vt:lpstr>
      <vt:lpstr>基本等值式</vt:lpstr>
      <vt:lpstr>基本等值式</vt:lpstr>
      <vt:lpstr>奥古斯塔德摩根</vt:lpstr>
      <vt:lpstr>基本等值式</vt:lpstr>
      <vt:lpstr>基本等值式</vt:lpstr>
      <vt:lpstr>基本等值式</vt:lpstr>
      <vt:lpstr>基本等值式</vt:lpstr>
      <vt:lpstr>基本等值式</vt:lpstr>
      <vt:lpstr>基本等值式</vt:lpstr>
      <vt:lpstr>应用举例——证明两个公式等值 </vt:lpstr>
      <vt:lpstr>应用举例——证明两个公式不等值</vt:lpstr>
      <vt:lpstr>应用举例——判断公式类型 </vt:lpstr>
      <vt:lpstr>应用举例——判断公式类型 </vt:lpstr>
      <vt:lpstr>应用举例——判断公式类型 </vt:lpstr>
      <vt:lpstr>应用举例</vt:lpstr>
      <vt:lpstr>应用举例</vt:lpstr>
      <vt:lpstr>应用举例</vt:lpstr>
      <vt:lpstr>PowerPoint 演示文稿</vt:lpstr>
    </vt:vector>
  </TitlesOfParts>
  <Company>Microsoft Research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Markus Svensén</dc:creator>
  <cp:lastModifiedBy>Jason</cp:lastModifiedBy>
  <cp:revision>542</cp:revision>
  <dcterms:created xsi:type="dcterms:W3CDTF">2008-06-05T15:27:54Z</dcterms:created>
  <dcterms:modified xsi:type="dcterms:W3CDTF">2019-01-17T03:06:15Z</dcterms:modified>
</cp:coreProperties>
</file>